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9"/>
  </p:notesMasterIdLst>
  <p:sldIdLst>
    <p:sldId id="256" r:id="rId2"/>
    <p:sldId id="258" r:id="rId3"/>
    <p:sldId id="267" r:id="rId4"/>
    <p:sldId id="257" r:id="rId5"/>
    <p:sldId id="266" r:id="rId6"/>
    <p:sldId id="261" r:id="rId7"/>
    <p:sldId id="274" r:id="rId8"/>
    <p:sldId id="262" r:id="rId9"/>
    <p:sldId id="263" r:id="rId10"/>
    <p:sldId id="269" r:id="rId11"/>
    <p:sldId id="270" r:id="rId12"/>
    <p:sldId id="271" r:id="rId13"/>
    <p:sldId id="260" r:id="rId14"/>
    <p:sldId id="268" r:id="rId15"/>
    <p:sldId id="265" r:id="rId16"/>
    <p:sldId id="264" r:id="rId17"/>
    <p:sldId id="25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25CC2-0C56-CC48-9684-8E3FDF5D486B}" type="datetimeFigureOut">
              <a:rPr lang="en-US" smtClean="0"/>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87A78-6DC7-7D42-8E1F-7F174567BE86}" type="slidenum">
              <a:rPr lang="en-US" smtClean="0"/>
              <a:t>‹#›</a:t>
            </a:fld>
            <a:endParaRPr lang="en-US"/>
          </a:p>
        </p:txBody>
      </p:sp>
    </p:spTree>
    <p:extLst>
      <p:ext uri="{BB962C8B-B14F-4D97-AF65-F5344CB8AC3E}">
        <p14:creationId xmlns:p14="http://schemas.microsoft.com/office/powerpoint/2010/main" val="42646068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minutes total for slides 2 and 3.</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2</a:t>
            </a:fld>
            <a:endParaRPr lang="en-US"/>
          </a:p>
        </p:txBody>
      </p:sp>
    </p:spTree>
    <p:extLst>
      <p:ext uri="{BB962C8B-B14F-4D97-AF65-F5344CB8AC3E}">
        <p14:creationId xmlns:p14="http://schemas.microsoft.com/office/powerpoint/2010/main" val="2508958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30 minutes.  </a:t>
            </a:r>
            <a:r>
              <a:rPr lang="en-US" dirty="0" smtClean="0"/>
              <a:t>Read counting</a:t>
            </a:r>
            <a:r>
              <a:rPr lang="en-US" baseline="0" dirty="0" smtClean="0"/>
              <a:t> with number words.  Work through the example.  Identifying the error patterns.  What the research says.  Ideas for instruction.  Questions to ponder.</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14</a:t>
            </a:fld>
            <a:endParaRPr lang="en-US"/>
          </a:p>
        </p:txBody>
      </p:sp>
    </p:spTree>
    <p:extLst>
      <p:ext uri="{BB962C8B-B14F-4D97-AF65-F5344CB8AC3E}">
        <p14:creationId xmlns:p14="http://schemas.microsoft.com/office/powerpoint/2010/main" val="1253423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minute.</a:t>
            </a:r>
            <a:r>
              <a:rPr lang="en-US" baseline="0" dirty="0" smtClean="0"/>
              <a:t> </a:t>
            </a:r>
            <a:r>
              <a:rPr lang="en-US" dirty="0" smtClean="0"/>
              <a:t>Read and ask for comments.</a:t>
            </a:r>
          </a:p>
          <a:p>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15</a:t>
            </a:fld>
            <a:endParaRPr lang="en-US"/>
          </a:p>
        </p:txBody>
      </p:sp>
    </p:spTree>
    <p:extLst>
      <p:ext uri="{BB962C8B-B14F-4D97-AF65-F5344CB8AC3E}">
        <p14:creationId xmlns:p14="http://schemas.microsoft.com/office/powerpoint/2010/main" val="2384493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minutes Have participants discuss these questions in groups.  Each</a:t>
            </a:r>
            <a:r>
              <a:rPr lang="en-US" baseline="0" dirty="0" smtClean="0"/>
              <a:t> group makes a chart describing what they talked about.  </a:t>
            </a:r>
            <a:r>
              <a:rPr lang="en-US" dirty="0" smtClean="0"/>
              <a:t>Wrap-up</a:t>
            </a:r>
            <a:r>
              <a:rPr lang="en-US" baseline="0" dirty="0" smtClean="0"/>
              <a:t> with the whole class.  </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16</a:t>
            </a:fld>
            <a:endParaRPr lang="en-US"/>
          </a:p>
        </p:txBody>
      </p:sp>
    </p:spTree>
    <p:extLst>
      <p:ext uri="{BB962C8B-B14F-4D97-AF65-F5344CB8AC3E}">
        <p14:creationId xmlns:p14="http://schemas.microsoft.com/office/powerpoint/2010/main" val="20082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3</a:t>
            </a:fld>
            <a:endParaRPr lang="en-US"/>
          </a:p>
        </p:txBody>
      </p:sp>
    </p:spTree>
    <p:extLst>
      <p:ext uri="{BB962C8B-B14F-4D97-AF65-F5344CB8AC3E}">
        <p14:creationId xmlns:p14="http://schemas.microsoft.com/office/powerpoint/2010/main" val="54439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r>
              <a:rPr lang="en-US" baseline="0" dirty="0" smtClean="0"/>
              <a:t> </a:t>
            </a:r>
            <a:r>
              <a:rPr lang="en-US" dirty="0" smtClean="0"/>
              <a:t>Some misconceptions include :</a:t>
            </a:r>
            <a:r>
              <a:rPr lang="en-US" baseline="0" dirty="0" smtClean="0"/>
              <a:t> </a:t>
            </a:r>
            <a:r>
              <a:rPr lang="en-US" dirty="0" smtClean="0"/>
              <a:t>Counting to a million or a million zillion,</a:t>
            </a:r>
            <a:r>
              <a:rPr lang="en-US" baseline="0" dirty="0" smtClean="0"/>
              <a:t> </a:t>
            </a:r>
            <a:r>
              <a:rPr lang="en-US" dirty="0" smtClean="0"/>
              <a:t>Trying</a:t>
            </a:r>
            <a:r>
              <a:rPr lang="en-US" baseline="0" dirty="0" smtClean="0"/>
              <a:t> to apply the digits 0-9 to a clock without understanding beyond 9, Measuring tool, money, saying things they hear adults say such as reading 2010 as two thousand and ten,  It should be read two thousand ten.</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4</a:t>
            </a:fld>
            <a:endParaRPr lang="en-US"/>
          </a:p>
        </p:txBody>
      </p:sp>
    </p:spTree>
    <p:extLst>
      <p:ext uri="{BB962C8B-B14F-4D97-AF65-F5344CB8AC3E}">
        <p14:creationId xmlns:p14="http://schemas.microsoft.com/office/powerpoint/2010/main" val="280054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r>
              <a:rPr lang="en-US" baseline="0" dirty="0" smtClean="0"/>
              <a:t> </a:t>
            </a:r>
            <a:r>
              <a:rPr lang="en-US" dirty="0" smtClean="0"/>
              <a:t>Read and ask for comments.</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5</a:t>
            </a:fld>
            <a:endParaRPr lang="en-US"/>
          </a:p>
        </p:txBody>
      </p:sp>
    </p:spTree>
    <p:extLst>
      <p:ext uri="{BB962C8B-B14F-4D97-AF65-F5344CB8AC3E}">
        <p14:creationId xmlns:p14="http://schemas.microsoft.com/office/powerpoint/2010/main" val="1382450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a:t>
            </a:r>
            <a:r>
              <a:rPr lang="en-US" baseline="0" dirty="0" smtClean="0"/>
              <a:t> minutes for slides 6 through 12.  </a:t>
            </a:r>
            <a:r>
              <a:rPr lang="en-US" dirty="0" smtClean="0"/>
              <a:t>Why is it important</a:t>
            </a:r>
            <a:r>
              <a:rPr lang="en-US" baseline="0" dirty="0" smtClean="0"/>
              <a:t> for students to read numbers the correct way?  Does it make a difference? Why?  What problems could this cause later on? How do we fix this?</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6</a:t>
            </a:fld>
            <a:endParaRPr lang="en-US"/>
          </a:p>
        </p:txBody>
      </p:sp>
    </p:spTree>
    <p:extLst>
      <p:ext uri="{BB962C8B-B14F-4D97-AF65-F5344CB8AC3E}">
        <p14:creationId xmlns:p14="http://schemas.microsoft.com/office/powerpoint/2010/main" val="196151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Ideally students have enough exposure to these symbols that they memorize the meaning. Just as they see and write = when they hear or say “equal,” students should see and write &lt; when they hear or say “less than.” To help students before they internalize the meaning, have them analyze the shape. Instead of the segments being parallel like in an equal symbol, which has marks that are the same distance apart on both sides, the bars have been tilted to make a smaller side and a larger side. The greater number is next to the wider end and the lesser number is next to the narrower end. Beware of language here: use “greater” rather than “bigger” because when integers are brought into play “bigger” creates trouble. </a:t>
            </a:r>
            <a:endParaRPr lang="en-US" dirty="0" smtClean="0"/>
          </a:p>
          <a:p>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8</a:t>
            </a:fld>
            <a:endParaRPr lang="en-US"/>
          </a:p>
        </p:txBody>
      </p:sp>
    </p:spTree>
    <p:extLst>
      <p:ext uri="{BB962C8B-B14F-4D97-AF65-F5344CB8AC3E}">
        <p14:creationId xmlns:p14="http://schemas.microsoft.com/office/powerpoint/2010/main" val="248437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this cause problems later</a:t>
            </a:r>
            <a:r>
              <a:rPr lang="en-US" baseline="0" dirty="0" smtClean="0"/>
              <a:t> on?  </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10</a:t>
            </a:fld>
            <a:endParaRPr lang="en-US"/>
          </a:p>
        </p:txBody>
      </p:sp>
    </p:spTree>
    <p:extLst>
      <p:ext uri="{BB962C8B-B14F-4D97-AF65-F5344CB8AC3E}">
        <p14:creationId xmlns:p14="http://schemas.microsoft.com/office/powerpoint/2010/main" val="3268638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other problems do you see on this shape</a:t>
            </a:r>
            <a:r>
              <a:rPr lang="en-US" baseline="0" dirty="0" smtClean="0"/>
              <a:t> poster?</a:t>
            </a:r>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12</a:t>
            </a:fld>
            <a:endParaRPr lang="en-US"/>
          </a:p>
        </p:txBody>
      </p:sp>
    </p:spTree>
    <p:extLst>
      <p:ext uri="{BB962C8B-B14F-4D97-AF65-F5344CB8AC3E}">
        <p14:creationId xmlns:p14="http://schemas.microsoft.com/office/powerpoint/2010/main" val="2303150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minute.</a:t>
            </a:r>
            <a:r>
              <a:rPr lang="en-US" baseline="0" dirty="0" smtClean="0"/>
              <a:t> </a:t>
            </a:r>
            <a:r>
              <a:rPr lang="en-US" dirty="0" smtClean="0"/>
              <a:t>Read and ask for comments.</a:t>
            </a:r>
          </a:p>
          <a:p>
            <a:endParaRPr lang="en-US" dirty="0"/>
          </a:p>
        </p:txBody>
      </p:sp>
      <p:sp>
        <p:nvSpPr>
          <p:cNvPr id="4" name="Slide Number Placeholder 3"/>
          <p:cNvSpPr>
            <a:spLocks noGrp="1"/>
          </p:cNvSpPr>
          <p:nvPr>
            <p:ph type="sldNum" sz="quarter" idx="10"/>
          </p:nvPr>
        </p:nvSpPr>
        <p:spPr/>
        <p:txBody>
          <a:bodyPr/>
          <a:lstStyle/>
          <a:p>
            <a:fld id="{1C087A78-6DC7-7D42-8E1F-7F174567BE86}" type="slidenum">
              <a:rPr lang="en-US" smtClean="0"/>
              <a:t>13</a:t>
            </a:fld>
            <a:endParaRPr lang="en-US"/>
          </a:p>
        </p:txBody>
      </p:sp>
    </p:spTree>
    <p:extLst>
      <p:ext uri="{BB962C8B-B14F-4D97-AF65-F5344CB8AC3E}">
        <p14:creationId xmlns:p14="http://schemas.microsoft.com/office/powerpoint/2010/main" val="4153773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D53F45B-6F3B-C54C-BEFD-DE66724F9E4E}" type="datetimeFigureOut">
              <a:rPr lang="en-US" smtClean="0"/>
              <a:t>9/8/2015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35D99E8A-5211-594D-A7A0-E36E81296A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3F45B-6F3B-C54C-BEFD-DE66724F9E4E}"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D53F45B-6F3B-C54C-BEFD-DE66724F9E4E}" type="datetimeFigureOut">
              <a:rPr lang="en-US" smtClean="0"/>
              <a:t>9/8/2015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5D99E8A-5211-594D-A7A0-E36E81296A6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3F45B-6F3B-C54C-BEFD-DE66724F9E4E}" type="datetimeFigureOut">
              <a:rPr lang="en-US" smtClean="0"/>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D53F45B-6F3B-C54C-BEFD-DE66724F9E4E}" type="datetimeFigureOut">
              <a:rPr lang="en-US" smtClean="0"/>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D53F45B-6F3B-C54C-BEFD-DE66724F9E4E}" type="datetimeFigureOut">
              <a:rPr lang="en-US" smtClean="0"/>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D53F45B-6F3B-C54C-BEFD-DE66724F9E4E}" type="datetimeFigureOut">
              <a:rPr lang="en-US" smtClean="0"/>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99E8A-5211-594D-A7A0-E36E81296A66}"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D53F45B-6F3B-C54C-BEFD-DE66724F9E4E}" type="datetimeFigureOut">
              <a:rPr lang="en-US" smtClean="0"/>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99E8A-5211-594D-A7A0-E36E81296A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D53F45B-6F3B-C54C-BEFD-DE66724F9E4E}" type="datetimeFigureOut">
              <a:rPr lang="en-US" smtClean="0"/>
              <a:t>9/8/2015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35D99E8A-5211-594D-A7A0-E36E81296A66}"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D53F45B-6F3B-C54C-BEFD-DE66724F9E4E}" type="datetimeFigureOut">
              <a:rPr lang="en-US" smtClean="0"/>
              <a:t>9/8/2015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35D99E8A-5211-594D-A7A0-E36E81296A6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Misconceptions</a:t>
            </a:r>
            <a:endParaRPr lang="en-US" dirty="0"/>
          </a:p>
        </p:txBody>
      </p:sp>
      <p:sp>
        <p:nvSpPr>
          <p:cNvPr id="3" name="Subtitle 2"/>
          <p:cNvSpPr>
            <a:spLocks noGrp="1"/>
          </p:cNvSpPr>
          <p:nvPr>
            <p:ph type="subTitle" idx="1"/>
          </p:nvPr>
        </p:nvSpPr>
        <p:spPr/>
        <p:txBody>
          <a:bodyPr/>
          <a:lstStyle/>
          <a:p>
            <a:r>
              <a:rPr lang="en-US" smtClean="0"/>
              <a:t>Utah Standards </a:t>
            </a:r>
            <a:r>
              <a:rPr lang="en-US" dirty="0" smtClean="0"/>
              <a:t>Academy</a:t>
            </a:r>
          </a:p>
          <a:p>
            <a:r>
              <a:rPr lang="en-US" dirty="0" smtClean="0"/>
              <a:t>Summer 2014</a:t>
            </a:r>
            <a:endParaRPr lang="en-US" dirty="0"/>
          </a:p>
        </p:txBody>
      </p:sp>
      <p:pic>
        <p:nvPicPr>
          <p:cNvPr id="4" name="Picture 3"/>
          <p:cNvPicPr>
            <a:picLocks noChangeAspect="1"/>
          </p:cNvPicPr>
          <p:nvPr/>
        </p:nvPicPr>
        <p:blipFill>
          <a:blip r:embed="rId2"/>
          <a:stretch>
            <a:fillRect/>
          </a:stretch>
        </p:blipFill>
        <p:spPr>
          <a:xfrm>
            <a:off x="174625" y="4218081"/>
            <a:ext cx="3416300" cy="2374900"/>
          </a:xfrm>
          <a:prstGeom prst="rect">
            <a:avLst/>
          </a:prstGeom>
        </p:spPr>
      </p:pic>
    </p:spTree>
    <p:extLst>
      <p:ext uri="{BB962C8B-B14F-4D97-AF65-F5344CB8AC3E}">
        <p14:creationId xmlns:p14="http://schemas.microsoft.com/office/powerpoint/2010/main" val="204740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a:t>
            </a:r>
            <a:endParaRPr lang="en-US" dirty="0"/>
          </a:p>
        </p:txBody>
      </p:sp>
      <p:sp>
        <p:nvSpPr>
          <p:cNvPr id="3" name="Content Placeholder 2"/>
          <p:cNvSpPr>
            <a:spLocks noGrp="1"/>
          </p:cNvSpPr>
          <p:nvPr>
            <p:ph idx="1"/>
          </p:nvPr>
        </p:nvSpPr>
        <p:spPr/>
        <p:txBody>
          <a:bodyPr>
            <a:normAutofit/>
          </a:bodyPr>
          <a:lstStyle/>
          <a:p>
            <a:r>
              <a:rPr lang="en-US" sz="3600" dirty="0" smtClean="0"/>
              <a:t>In helping students make sense of subtraction they are told to always take the smaller number away from the larger number.</a:t>
            </a:r>
          </a:p>
          <a:p>
            <a:r>
              <a:rPr lang="en-US" sz="3600" dirty="0" smtClean="0"/>
              <a:t>4 – 8 = ?</a:t>
            </a:r>
            <a:endParaRPr lang="en-US" sz="3600" dirty="0"/>
          </a:p>
        </p:txBody>
      </p:sp>
      <p:pic>
        <p:nvPicPr>
          <p:cNvPr id="6" name="Picture 5"/>
          <p:cNvPicPr>
            <a:picLocks noChangeAspect="1"/>
          </p:cNvPicPr>
          <p:nvPr/>
        </p:nvPicPr>
        <p:blipFill>
          <a:blip r:embed="rId3"/>
          <a:stretch>
            <a:fillRect/>
          </a:stretch>
        </p:blipFill>
        <p:spPr>
          <a:xfrm>
            <a:off x="4451350" y="4591050"/>
            <a:ext cx="4229100" cy="1917700"/>
          </a:xfrm>
          <a:prstGeom prst="rect">
            <a:avLst/>
          </a:prstGeom>
        </p:spPr>
      </p:pic>
    </p:spTree>
    <p:extLst>
      <p:ext uri="{BB962C8B-B14F-4D97-AF65-F5344CB8AC3E}">
        <p14:creationId xmlns:p14="http://schemas.microsoft.com/office/powerpoint/2010/main" val="2172721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a:t>
            </a:r>
            <a:endParaRPr lang="en-US" dirty="0"/>
          </a:p>
        </p:txBody>
      </p:sp>
      <p:sp>
        <p:nvSpPr>
          <p:cNvPr id="3" name="Content Placeholder 2"/>
          <p:cNvSpPr>
            <a:spLocks noGrp="1"/>
          </p:cNvSpPr>
          <p:nvPr>
            <p:ph idx="1"/>
          </p:nvPr>
        </p:nvSpPr>
        <p:spPr/>
        <p:txBody>
          <a:bodyPr>
            <a:normAutofit/>
          </a:bodyPr>
          <a:lstStyle/>
          <a:p>
            <a:r>
              <a:rPr lang="en-US" sz="3600" dirty="0" smtClean="0"/>
              <a:t>Many students think that all hexagons are yellow and have six sides and angles that are exactly the same size, because the only time they see hexagons is when they are using pattern blocks.</a:t>
            </a:r>
            <a:endParaRPr lang="en-US" sz="3600" dirty="0"/>
          </a:p>
        </p:txBody>
      </p:sp>
      <p:pic>
        <p:nvPicPr>
          <p:cNvPr id="4" name="Picture 3"/>
          <p:cNvPicPr>
            <a:picLocks noChangeAspect="1"/>
          </p:cNvPicPr>
          <p:nvPr/>
        </p:nvPicPr>
        <p:blipFill>
          <a:blip r:embed="rId2"/>
          <a:stretch>
            <a:fillRect/>
          </a:stretch>
        </p:blipFill>
        <p:spPr>
          <a:xfrm>
            <a:off x="5778499" y="4854575"/>
            <a:ext cx="2720975" cy="1787789"/>
          </a:xfrm>
          <a:prstGeom prst="rect">
            <a:avLst/>
          </a:prstGeom>
        </p:spPr>
      </p:pic>
    </p:spTree>
    <p:extLst>
      <p:ext uri="{BB962C8B-B14F-4D97-AF65-F5344CB8AC3E}">
        <p14:creationId xmlns:p14="http://schemas.microsoft.com/office/powerpoint/2010/main" val="4043570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Commercially made posters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Sometimes these can support students’ misconceptions and overgeneralizations.  Many children think a rectangle has to have two long sides and two short sides.  This is because these are the only examples they see.  This can become a problem                           later when they are asked                                   to classify a variety of                                shapes or are told that                                      all squares are rectangles</a:t>
            </a:r>
            <a:r>
              <a:rPr lang="en-US" dirty="0" smtClean="0"/>
              <a:t>. </a:t>
            </a:r>
            <a:endParaRPr lang="en-US" dirty="0"/>
          </a:p>
        </p:txBody>
      </p:sp>
      <p:pic>
        <p:nvPicPr>
          <p:cNvPr id="5" name="Picture 4"/>
          <p:cNvPicPr>
            <a:picLocks noChangeAspect="1"/>
          </p:cNvPicPr>
          <p:nvPr/>
        </p:nvPicPr>
        <p:blipFill>
          <a:blip r:embed="rId3"/>
          <a:stretch>
            <a:fillRect/>
          </a:stretch>
        </p:blipFill>
        <p:spPr>
          <a:xfrm>
            <a:off x="5476875" y="4116388"/>
            <a:ext cx="3302000" cy="2463800"/>
          </a:xfrm>
          <a:prstGeom prst="rect">
            <a:avLst/>
          </a:prstGeom>
        </p:spPr>
      </p:pic>
    </p:spTree>
    <p:extLst>
      <p:ext uri="{BB962C8B-B14F-4D97-AF65-F5344CB8AC3E}">
        <p14:creationId xmlns:p14="http://schemas.microsoft.com/office/powerpoint/2010/main" val="1104538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We can prevent or minimize many common misconceptions and effectively address those that still emerge when our instruction consistently probes students’ understandings and provides opportunities for students to show and explain their reasoning.  That’s the type of mathematics instruction every student deserves. 							   				~ Steven </a:t>
            </a:r>
            <a:r>
              <a:rPr lang="en-US" sz="2800" dirty="0" err="1" smtClean="0"/>
              <a:t>Leinwand</a:t>
            </a:r>
            <a:endParaRPr lang="en-US" sz="2800" dirty="0"/>
          </a:p>
        </p:txBody>
      </p:sp>
    </p:spTree>
    <p:extLst>
      <p:ext uri="{BB962C8B-B14F-4D97-AF65-F5344CB8AC3E}">
        <p14:creationId xmlns:p14="http://schemas.microsoft.com/office/powerpoint/2010/main" val="1438675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normAutofit fontScale="92500"/>
          </a:bodyPr>
          <a:lstStyle/>
          <a:p>
            <a:r>
              <a:rPr lang="en-US" dirty="0" smtClean="0"/>
              <a:t>Divide into grade level groups.  Read your example and discuss each section as you go. You have 20 minutes for this. </a:t>
            </a:r>
          </a:p>
          <a:p>
            <a:r>
              <a:rPr lang="en-US" dirty="0" smtClean="0"/>
              <a:t>One spokesperson from each grade level will come to the front and share with the group what you discussed. Each spokesperson will have two minutes to share.   </a:t>
            </a:r>
          </a:p>
          <a:p>
            <a:r>
              <a:rPr lang="en-US" u="sng" dirty="0" smtClean="0"/>
              <a:t>From Misunderstanding to Deep Understanding: Math Misconceptions </a:t>
            </a:r>
          </a:p>
          <a:p>
            <a:r>
              <a:rPr lang="en-US" dirty="0" smtClean="0"/>
              <a:t>by </a:t>
            </a:r>
            <a:r>
              <a:rPr lang="en-US" dirty="0" err="1" smtClean="0"/>
              <a:t>Honi</a:t>
            </a:r>
            <a:r>
              <a:rPr lang="en-US" dirty="0" smtClean="0"/>
              <a:t> J. Bamberger, 			         </a:t>
            </a:r>
            <a:r>
              <a:rPr lang="en-US" dirty="0"/>
              <a:t> </a:t>
            </a:r>
            <a:r>
              <a:rPr lang="en-US" dirty="0" smtClean="0"/>
              <a:t>   Christine </a:t>
            </a:r>
            <a:r>
              <a:rPr lang="en-US" dirty="0" err="1" smtClean="0"/>
              <a:t>Oberdorf</a:t>
            </a:r>
            <a:r>
              <a:rPr lang="en-US" dirty="0"/>
              <a:t> </a:t>
            </a:r>
            <a:r>
              <a:rPr lang="en-US" dirty="0" smtClean="0"/>
              <a:t>and                                                   </a:t>
            </a:r>
            <a:r>
              <a:rPr lang="en-US" dirty="0" err="1" smtClean="0"/>
              <a:t>Karren</a:t>
            </a:r>
            <a:r>
              <a:rPr lang="en-US" dirty="0" smtClean="0"/>
              <a:t> Schultz-Ferrell</a:t>
            </a:r>
            <a:endParaRPr lang="en-US" dirty="0"/>
          </a:p>
        </p:txBody>
      </p:sp>
      <p:pic>
        <p:nvPicPr>
          <p:cNvPr id="5" name="Picture 4"/>
          <p:cNvPicPr>
            <a:picLocks noChangeAspect="1"/>
          </p:cNvPicPr>
          <p:nvPr/>
        </p:nvPicPr>
        <p:blipFill>
          <a:blip r:embed="rId3"/>
          <a:stretch>
            <a:fillRect/>
          </a:stretch>
        </p:blipFill>
        <p:spPr>
          <a:xfrm>
            <a:off x="6922308" y="4404556"/>
            <a:ext cx="1844857" cy="2312567"/>
          </a:xfrm>
          <a:prstGeom prst="rect">
            <a:avLst/>
          </a:prstGeom>
        </p:spPr>
      </p:pic>
    </p:spTree>
    <p:extLst>
      <p:ext uri="{BB962C8B-B14F-4D97-AF65-F5344CB8AC3E}">
        <p14:creationId xmlns:p14="http://schemas.microsoft.com/office/powerpoint/2010/main" val="3421739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“I would say, then, that it is not reasonable to even mention this technique. If it is so limited in its usefulness, why grant it the privilege of a name and some memory space? Cluttering heads with specialized techniques that mask the important general principle at hand does the students no good, in fact it may harm them. Remember the Hippocratic oath - First, do no harm.” </a:t>
            </a:r>
            <a:r>
              <a:rPr lang="en-US" dirty="0" smtClean="0"/>
              <a:t>  														</a:t>
            </a:r>
            <a:r>
              <a:rPr lang="en-US" dirty="0" smtClean="0">
                <a:effectLst/>
              </a:rPr>
              <a:t>-</a:t>
            </a:r>
            <a:r>
              <a:rPr lang="en-US" dirty="0">
                <a:effectLst/>
              </a:rPr>
              <a:t>Jim Doherty </a:t>
            </a:r>
            <a:endParaRPr lang="en-US" dirty="0"/>
          </a:p>
          <a:p>
            <a:endParaRPr lang="en-US" dirty="0"/>
          </a:p>
        </p:txBody>
      </p:sp>
    </p:spTree>
    <p:extLst>
      <p:ext uri="{BB962C8B-B14F-4D97-AF65-F5344CB8AC3E}">
        <p14:creationId xmlns:p14="http://schemas.microsoft.com/office/powerpoint/2010/main" val="1773653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What misconceptions do we deal with?</a:t>
            </a:r>
          </a:p>
          <a:p>
            <a:r>
              <a:rPr lang="en-US" sz="3200" dirty="0" smtClean="0"/>
              <a:t>How do </a:t>
            </a:r>
            <a:r>
              <a:rPr lang="en-US" sz="3200" dirty="0"/>
              <a:t>misconceptions effect math instruction?</a:t>
            </a:r>
          </a:p>
          <a:p>
            <a:r>
              <a:rPr lang="en-US" sz="3200" dirty="0"/>
              <a:t>How do we get rid of the misconceptions?</a:t>
            </a:r>
          </a:p>
          <a:p>
            <a:r>
              <a:rPr lang="en-US" sz="3200" dirty="0"/>
              <a:t>How do we avoid misconceptions</a:t>
            </a:r>
            <a:r>
              <a:rPr lang="en-US" sz="3200" dirty="0" smtClean="0"/>
              <a:t>?</a:t>
            </a:r>
          </a:p>
          <a:p>
            <a:r>
              <a:rPr lang="en-US" sz="3200" dirty="0" smtClean="0"/>
              <a:t>How do we use misconceptions to better our instruction?</a:t>
            </a:r>
            <a:endParaRPr lang="en-US" sz="3200" dirty="0"/>
          </a:p>
          <a:p>
            <a:endParaRPr lang="en-US" dirty="0"/>
          </a:p>
        </p:txBody>
      </p:sp>
    </p:spTree>
    <p:extLst>
      <p:ext uri="{BB962C8B-B14F-4D97-AF65-F5344CB8AC3E}">
        <p14:creationId xmlns:p14="http://schemas.microsoft.com/office/powerpoint/2010/main" val="3549943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smtClean="0"/>
              <a:t>Effective teachers have always understood that mistakes and confusion are powerful learning opportunities.  Moreover, they understand that one of their critical roles is to anticipate these misconceptions in their lesson planning and to have at their disposal an array of strategies to address common misunderstanding </a:t>
            </a:r>
            <a:r>
              <a:rPr lang="en-US" sz="2800" i="1" u="sng" dirty="0" smtClean="0"/>
              <a:t>before</a:t>
            </a:r>
            <a:r>
              <a:rPr lang="en-US" sz="2800" dirty="0" smtClean="0"/>
              <a:t> they expand, solidify, and undermine confidence.      				~ Steven </a:t>
            </a:r>
            <a:r>
              <a:rPr lang="en-US" sz="2800" dirty="0" err="1" smtClean="0"/>
              <a:t>Leinwand</a:t>
            </a:r>
            <a:endParaRPr lang="en-US" sz="2800" dirty="0" smtClean="0"/>
          </a:p>
        </p:txBody>
      </p:sp>
    </p:spTree>
    <p:extLst>
      <p:ext uri="{BB962C8B-B14F-4D97-AF65-F5344CB8AC3E}">
        <p14:creationId xmlns:p14="http://schemas.microsoft.com/office/powerpoint/2010/main" val="269682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a:t>
            </a:r>
            <a:endParaRPr lang="en-US" dirty="0"/>
          </a:p>
        </p:txBody>
      </p:sp>
      <p:sp>
        <p:nvSpPr>
          <p:cNvPr id="3" name="Content Placeholder 2"/>
          <p:cNvSpPr>
            <a:spLocks noGrp="1"/>
          </p:cNvSpPr>
          <p:nvPr>
            <p:ph idx="1"/>
          </p:nvPr>
        </p:nvSpPr>
        <p:spPr/>
        <p:txBody>
          <a:bodyPr/>
          <a:lstStyle/>
          <a:p>
            <a:r>
              <a:rPr lang="en-US" dirty="0" smtClean="0"/>
              <a:t>Johnny, a Kindergarten student was in class and said to his teacher I am very good at counting.  She replied, “Oh yeah, let me hear.”  Johnny </a:t>
            </a:r>
            <a:r>
              <a:rPr lang="en-US" smtClean="0"/>
              <a:t>said “2,3,4,5</a:t>
            </a:r>
            <a:r>
              <a:rPr lang="en-US" dirty="0" smtClean="0"/>
              <a:t>”.  The teacher said, “That is wonderful.”  Johnny, excited from her response, asked if she wanted to hear more.  Being a great teacher she said yes.  He counted 6,7,8,9.  The teacher encouraged him to keep going.  Johnny then said “10, Jack”.  “See, I can count                            all the way to Jack.” </a:t>
            </a:r>
            <a:endParaRPr lang="en-US" dirty="0"/>
          </a:p>
        </p:txBody>
      </p:sp>
      <p:pic>
        <p:nvPicPr>
          <p:cNvPr id="6" name="Picture 5"/>
          <p:cNvPicPr>
            <a:picLocks noChangeAspect="1"/>
          </p:cNvPicPr>
          <p:nvPr/>
        </p:nvPicPr>
        <p:blipFill>
          <a:blip r:embed="rId3"/>
          <a:stretch>
            <a:fillRect/>
          </a:stretch>
        </p:blipFill>
        <p:spPr>
          <a:xfrm>
            <a:off x="6910956" y="4438650"/>
            <a:ext cx="1598043" cy="2228850"/>
          </a:xfrm>
          <a:prstGeom prst="rect">
            <a:avLst/>
          </a:prstGeom>
        </p:spPr>
      </p:pic>
    </p:spTree>
    <p:extLst>
      <p:ext uri="{BB962C8B-B14F-4D97-AF65-F5344CB8AC3E}">
        <p14:creationId xmlns:p14="http://schemas.microsoft.com/office/powerpoint/2010/main" val="420702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misconceptions?</a:t>
            </a:r>
            <a:endParaRPr lang="en-US" dirty="0"/>
          </a:p>
        </p:txBody>
      </p:sp>
      <p:sp>
        <p:nvSpPr>
          <p:cNvPr id="3" name="Content Placeholder 2"/>
          <p:cNvSpPr>
            <a:spLocks noGrp="1"/>
          </p:cNvSpPr>
          <p:nvPr>
            <p:ph idx="1"/>
          </p:nvPr>
        </p:nvSpPr>
        <p:spPr/>
        <p:txBody>
          <a:bodyPr>
            <a:noAutofit/>
          </a:bodyPr>
          <a:lstStyle/>
          <a:p>
            <a:r>
              <a:rPr lang="en-US" sz="4000" dirty="0" smtClean="0"/>
              <a:t>A misunderstanding that students get when they hear incorrect math, form faulty thinking, or are taught shortcuts that remove math concept development.</a:t>
            </a:r>
            <a:endParaRPr lang="en-US" sz="4000" dirty="0"/>
          </a:p>
        </p:txBody>
      </p:sp>
    </p:spTree>
    <p:extLst>
      <p:ext uri="{BB962C8B-B14F-4D97-AF65-F5344CB8AC3E}">
        <p14:creationId xmlns:p14="http://schemas.microsoft.com/office/powerpoint/2010/main" val="182384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come to us with </a:t>
            </a:r>
            <a:r>
              <a:rPr lang="en-US" dirty="0" smtClean="0"/>
              <a:t>misconceptions</a:t>
            </a:r>
            <a:endParaRPr lang="en-US" dirty="0"/>
          </a:p>
        </p:txBody>
      </p:sp>
      <p:sp>
        <p:nvSpPr>
          <p:cNvPr id="3" name="Content Placeholder 2"/>
          <p:cNvSpPr>
            <a:spLocks noGrp="1"/>
          </p:cNvSpPr>
          <p:nvPr>
            <p:ph idx="1"/>
          </p:nvPr>
        </p:nvSpPr>
        <p:spPr/>
        <p:txBody>
          <a:bodyPr>
            <a:normAutofit/>
          </a:bodyPr>
          <a:lstStyle/>
          <a:p>
            <a:r>
              <a:rPr lang="en-US" sz="3200" dirty="0" smtClean="0"/>
              <a:t>What misconceptions do students have before they get to school?</a:t>
            </a:r>
          </a:p>
          <a:p>
            <a:r>
              <a:rPr lang="en-US" sz="3200" dirty="0" smtClean="0"/>
              <a:t>How do these misconceptions effect math instruction?</a:t>
            </a:r>
          </a:p>
          <a:p>
            <a:r>
              <a:rPr lang="en-US" sz="3200" dirty="0" smtClean="0"/>
              <a:t>How do we get rid of the misconceptions?</a:t>
            </a:r>
          </a:p>
          <a:p>
            <a:r>
              <a:rPr lang="en-US" sz="3200" dirty="0" smtClean="0"/>
              <a:t>How do we avoid misconceptions?</a:t>
            </a:r>
            <a:endParaRPr lang="en-US" sz="3200" dirty="0"/>
          </a:p>
        </p:txBody>
      </p:sp>
    </p:spTree>
    <p:extLst>
      <p:ext uri="{BB962C8B-B14F-4D97-AF65-F5344CB8AC3E}">
        <p14:creationId xmlns:p14="http://schemas.microsoft.com/office/powerpoint/2010/main" val="303561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“The worst thing about mnemonics is not that they almost always fall apart, they don’t encourage understanding, and never justify anything; it’s that they kill curiosity and creativity - two important character traits that too many math teachers out there disregard.” </a:t>
            </a:r>
            <a:r>
              <a:rPr lang="en-US" dirty="0" smtClean="0"/>
              <a:t>													</a:t>
            </a:r>
            <a:r>
              <a:rPr lang="en-US" dirty="0" smtClean="0">
                <a:effectLst/>
              </a:rPr>
              <a:t>-</a:t>
            </a:r>
            <a:r>
              <a:rPr lang="en-US" dirty="0">
                <a:effectLst/>
              </a:rPr>
              <a:t>Andy Martinson </a:t>
            </a:r>
            <a:endParaRPr lang="en-US" dirty="0"/>
          </a:p>
          <a:p>
            <a:endParaRPr lang="en-US" dirty="0"/>
          </a:p>
        </p:txBody>
      </p:sp>
    </p:spTree>
    <p:extLst>
      <p:ext uri="{BB962C8B-B14F-4D97-AF65-F5344CB8AC3E}">
        <p14:creationId xmlns:p14="http://schemas.microsoft.com/office/powerpoint/2010/main" val="362795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a:t>
            </a:r>
            <a:endParaRPr lang="en-US" dirty="0"/>
          </a:p>
        </p:txBody>
      </p:sp>
      <p:sp>
        <p:nvSpPr>
          <p:cNvPr id="3" name="Content Placeholder 2"/>
          <p:cNvSpPr>
            <a:spLocks noGrp="1"/>
          </p:cNvSpPr>
          <p:nvPr>
            <p:ph idx="1"/>
          </p:nvPr>
        </p:nvSpPr>
        <p:spPr/>
        <p:txBody>
          <a:bodyPr>
            <a:normAutofit/>
          </a:bodyPr>
          <a:lstStyle/>
          <a:p>
            <a:r>
              <a:rPr lang="en-US" sz="3600" dirty="0" smtClean="0"/>
              <a:t>Students read numbers incorrectly.</a:t>
            </a:r>
          </a:p>
          <a:p>
            <a:r>
              <a:rPr lang="en-US" sz="3600" dirty="0" smtClean="0"/>
              <a:t>For example they say a hundred for one hundred. </a:t>
            </a:r>
          </a:p>
          <a:p>
            <a:r>
              <a:rPr lang="en-US" sz="3600" dirty="0" smtClean="0"/>
              <a:t>They read </a:t>
            </a:r>
            <a:r>
              <a:rPr lang="en-US" sz="3600" dirty="0"/>
              <a:t>2010 as two thousand and </a:t>
            </a:r>
            <a:r>
              <a:rPr lang="en-US" sz="3600" dirty="0" smtClean="0"/>
              <a:t>ten.  </a:t>
            </a:r>
            <a:r>
              <a:rPr lang="en-US" sz="3600" dirty="0"/>
              <a:t>It should be read two thousand </a:t>
            </a:r>
            <a:r>
              <a:rPr lang="en-US" sz="3600" dirty="0" smtClean="0"/>
              <a:t>ten.</a:t>
            </a:r>
          </a:p>
          <a:p>
            <a:pPr marL="0" indent="0">
              <a:buNone/>
            </a:pPr>
            <a:endParaRPr lang="en-US" sz="2800" dirty="0"/>
          </a:p>
        </p:txBody>
      </p:sp>
    </p:spTree>
    <p:extLst>
      <p:ext uri="{BB962C8B-B14F-4D97-AF65-F5344CB8AC3E}">
        <p14:creationId xmlns:p14="http://schemas.microsoft.com/office/powerpoint/2010/main" val="37427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	</a:t>
            </a:r>
            <a:endParaRPr lang="en-US" dirty="0"/>
          </a:p>
        </p:txBody>
      </p:sp>
      <p:sp>
        <p:nvSpPr>
          <p:cNvPr id="3" name="Content Placeholder 2"/>
          <p:cNvSpPr>
            <a:spLocks noGrp="1"/>
          </p:cNvSpPr>
          <p:nvPr>
            <p:ph idx="1"/>
          </p:nvPr>
        </p:nvSpPr>
        <p:spPr/>
        <p:txBody>
          <a:bodyPr>
            <a:normAutofit fontScale="92500"/>
          </a:bodyPr>
          <a:lstStyle/>
          <a:p>
            <a:r>
              <a:rPr lang="en-US" sz="3600" dirty="0" smtClean="0"/>
              <a:t>Students write numbers incorrectly.</a:t>
            </a:r>
          </a:p>
          <a:p>
            <a:r>
              <a:rPr lang="en-US" sz="3600" dirty="0" smtClean="0"/>
              <a:t>407 for forty seven.</a:t>
            </a:r>
          </a:p>
          <a:p>
            <a:r>
              <a:rPr lang="en-US" sz="3600" dirty="0" smtClean="0"/>
              <a:t>1004 for one hundred four. </a:t>
            </a:r>
          </a:p>
          <a:p>
            <a:r>
              <a:rPr lang="en-US" sz="3600" dirty="0" smtClean="0"/>
              <a:t>100087 for one thousand eighty seven.</a:t>
            </a:r>
          </a:p>
          <a:p>
            <a:r>
              <a:rPr lang="en-US" sz="3600" dirty="0" smtClean="0"/>
              <a:t> 2000400703 for two thousand four hundred seventy three.</a:t>
            </a:r>
            <a:endParaRPr lang="en-US" sz="3600" dirty="0"/>
          </a:p>
        </p:txBody>
      </p:sp>
    </p:spTree>
    <p:extLst>
      <p:ext uri="{BB962C8B-B14F-4D97-AF65-F5344CB8AC3E}">
        <p14:creationId xmlns:p14="http://schemas.microsoft.com/office/powerpoint/2010/main" val="118785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a:t>
            </a:r>
            <a:endParaRPr lang="en-US" dirty="0"/>
          </a:p>
        </p:txBody>
      </p:sp>
      <p:sp>
        <p:nvSpPr>
          <p:cNvPr id="3" name="Content Placeholder 2"/>
          <p:cNvSpPr>
            <a:spLocks noGrp="1"/>
          </p:cNvSpPr>
          <p:nvPr>
            <p:ph idx="1"/>
          </p:nvPr>
        </p:nvSpPr>
        <p:spPr/>
        <p:txBody>
          <a:bodyPr>
            <a:normAutofit/>
          </a:bodyPr>
          <a:lstStyle/>
          <a:p>
            <a:r>
              <a:rPr lang="en-US" sz="3200" dirty="0">
                <a:effectLst/>
              </a:rPr>
              <a:t>Students get confused with the alligator</a:t>
            </a:r>
            <a:r>
              <a:rPr lang="en-US" sz="3200" dirty="0" smtClean="0">
                <a:effectLst/>
              </a:rPr>
              <a:t>/Pacman analogy</a:t>
            </a:r>
            <a:r>
              <a:rPr lang="en-US" sz="3200" dirty="0">
                <a:effectLst/>
              </a:rPr>
              <a:t>. Is the bigger value eating the smaller one? Is it the value it already ate or the one it is about to eat? </a:t>
            </a:r>
            <a:r>
              <a:rPr lang="en-US" sz="3200" dirty="0" smtClean="0">
                <a:effectLst/>
              </a:rPr>
              <a:t>Do I add what it has eaten?</a:t>
            </a:r>
            <a:endParaRPr lang="en-US" sz="3200" dirty="0"/>
          </a:p>
          <a:p>
            <a:r>
              <a:rPr lang="en-US" sz="3200" dirty="0" smtClean="0"/>
              <a:t>How can we teach </a:t>
            </a:r>
            <a:r>
              <a:rPr lang="en-US" sz="3200" dirty="0"/>
              <a:t>	</a:t>
            </a:r>
            <a:r>
              <a:rPr lang="en-US" sz="3200" dirty="0" smtClean="0"/>
              <a:t>			    this concept to avoid         misconceptions?</a:t>
            </a:r>
            <a:endParaRPr lang="en-US" sz="3200" dirty="0"/>
          </a:p>
        </p:txBody>
      </p:sp>
      <p:pic>
        <p:nvPicPr>
          <p:cNvPr id="4" name="Picture 3"/>
          <p:cNvPicPr>
            <a:picLocks noChangeAspect="1"/>
          </p:cNvPicPr>
          <p:nvPr/>
        </p:nvPicPr>
        <p:blipFill>
          <a:blip r:embed="rId3"/>
          <a:stretch>
            <a:fillRect/>
          </a:stretch>
        </p:blipFill>
        <p:spPr>
          <a:xfrm>
            <a:off x="5013325" y="4435475"/>
            <a:ext cx="3911600" cy="2070100"/>
          </a:xfrm>
          <a:prstGeom prst="rect">
            <a:avLst/>
          </a:prstGeom>
        </p:spPr>
      </p:pic>
    </p:spTree>
    <p:extLst>
      <p:ext uri="{BB962C8B-B14F-4D97-AF65-F5344CB8AC3E}">
        <p14:creationId xmlns:p14="http://schemas.microsoft.com/office/powerpoint/2010/main" val="293695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 </a:t>
            </a:r>
            <a:endParaRPr lang="en-US" dirty="0"/>
          </a:p>
        </p:txBody>
      </p:sp>
      <p:sp>
        <p:nvSpPr>
          <p:cNvPr id="3" name="Content Placeholder 2"/>
          <p:cNvSpPr>
            <a:spLocks noGrp="1"/>
          </p:cNvSpPr>
          <p:nvPr>
            <p:ph idx="1"/>
          </p:nvPr>
        </p:nvSpPr>
        <p:spPr/>
        <p:txBody>
          <a:bodyPr>
            <a:noAutofit/>
          </a:bodyPr>
          <a:lstStyle/>
          <a:p>
            <a:r>
              <a:rPr lang="en-US" sz="2100" dirty="0">
                <a:effectLst/>
              </a:rPr>
              <a:t>When students are </a:t>
            </a:r>
            <a:r>
              <a:rPr lang="en-US" sz="2100">
                <a:effectLst/>
              </a:rPr>
              <a:t>studying </a:t>
            </a:r>
            <a:r>
              <a:rPr lang="en-US" sz="2100" smtClean="0">
                <a:effectLst/>
              </a:rPr>
              <a:t>integers, </a:t>
            </a:r>
            <a:r>
              <a:rPr lang="en-US" sz="2100" dirty="0">
                <a:effectLst/>
              </a:rPr>
              <a:t>multiplying by 10 means to “add a zero” but once they head into the realm of real numbers the phrase changes to “move the decimal point.” Neither phrase conveys any meaning about multiplication or place value. “Add a zero” should mean “add the additive identity” which does not change the value at all! </a:t>
            </a:r>
            <a:endParaRPr lang="en-US" sz="2100" dirty="0"/>
          </a:p>
          <a:p>
            <a:r>
              <a:rPr lang="en-US" sz="2100" dirty="0" smtClean="0"/>
              <a:t>No wonder students are totally confused when we magically change 34 to 340, explaining that “we added zero.”</a:t>
            </a:r>
          </a:p>
          <a:p>
            <a:r>
              <a:rPr lang="en-US" sz="2100" dirty="0" smtClean="0"/>
              <a:t>34 x 10 = 340  multiplying by 10</a:t>
            </a:r>
          </a:p>
          <a:p>
            <a:r>
              <a:rPr lang="en-US" sz="2100" dirty="0" smtClean="0"/>
              <a:t>34 + 0 = 34  adding zero</a:t>
            </a:r>
            <a:endParaRPr lang="en-US" sz="2100" dirty="0"/>
          </a:p>
        </p:txBody>
      </p:sp>
    </p:spTree>
    <p:extLst>
      <p:ext uri="{BB962C8B-B14F-4D97-AF65-F5344CB8AC3E}">
        <p14:creationId xmlns:p14="http://schemas.microsoft.com/office/powerpoint/2010/main" val="353174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456</TotalTime>
  <Words>1234</Words>
  <Application>Microsoft Office PowerPoint</Application>
  <PresentationFormat>On-screen Show (4:3)</PresentationFormat>
  <Paragraphs>75</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Calisto MT</vt:lpstr>
      <vt:lpstr>Perpetua Titling MT</vt:lpstr>
      <vt:lpstr>Precedent</vt:lpstr>
      <vt:lpstr>Math Misconceptions</vt:lpstr>
      <vt:lpstr>Counting</vt:lpstr>
      <vt:lpstr>What are misconceptions?</vt:lpstr>
      <vt:lpstr>Students come to us with misconceptions</vt:lpstr>
      <vt:lpstr>PowerPoint Presentation</vt:lpstr>
      <vt:lpstr>Misconception</vt:lpstr>
      <vt:lpstr>Misconception </vt:lpstr>
      <vt:lpstr>misconception</vt:lpstr>
      <vt:lpstr>Misconception </vt:lpstr>
      <vt:lpstr>misconception</vt:lpstr>
      <vt:lpstr>misconception</vt:lpstr>
      <vt:lpstr>Commercially made posters</vt:lpstr>
      <vt:lpstr>PowerPoint Presentation</vt:lpstr>
      <vt:lpstr>An Example</vt:lpstr>
      <vt:lpstr>PowerPoint Presentation</vt:lpstr>
      <vt:lpstr>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Misconceptions</dc:title>
  <dc:creator>ASD Elementary</dc:creator>
  <cp:lastModifiedBy>Julie Black</cp:lastModifiedBy>
  <cp:revision>53</cp:revision>
  <dcterms:created xsi:type="dcterms:W3CDTF">2014-02-26T15:37:11Z</dcterms:created>
  <dcterms:modified xsi:type="dcterms:W3CDTF">2015-09-08T13:35:59Z</dcterms:modified>
</cp:coreProperties>
</file>