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58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A5B30-EF49-4A10-B903-BA76EEC695DA}" type="datetimeFigureOut">
              <a:rPr lang="en-US"/>
              <a:pPr>
                <a:defRPr/>
              </a:pPr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3EF33-A110-4E29-AB9A-08C0ADFE6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2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9F117-F5DF-4327-B23F-395F2519D445}" type="datetimeFigureOut">
              <a:rPr lang="en-US"/>
              <a:pPr>
                <a:defRPr/>
              </a:pPr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87AF5-49BB-4510-95A8-42B78480A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6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4404A-B369-4BAD-84DA-2FCED5D51AA9}" type="datetimeFigureOut">
              <a:rPr lang="en-US"/>
              <a:pPr>
                <a:defRPr/>
              </a:pPr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F4355-374A-468C-9244-F559A6EC4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5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30860-B594-4799-B285-9AC4BC6C4C45}" type="datetimeFigureOut">
              <a:rPr lang="en-US"/>
              <a:pPr>
                <a:defRPr/>
              </a:pPr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C557F-DA60-45A9-820C-CBC29FDC7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4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1CC7A-292A-40AA-8EC2-5D963B6ACAE5}" type="datetimeFigureOut">
              <a:rPr lang="en-US"/>
              <a:pPr>
                <a:defRPr/>
              </a:pPr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F1B05-BC21-4BD3-8E8C-6244690AF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6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C84B5-C013-420E-BA45-7DDDAECE459C}" type="datetimeFigureOut">
              <a:rPr lang="en-US"/>
              <a:pPr>
                <a:defRPr/>
              </a:pPr>
              <a:t>4/19/2016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2357E-9C14-4C52-B451-CF5859410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06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A6E1F-D7AF-4301-A772-F2409B156EE0}" type="datetimeFigureOut">
              <a:rPr lang="en-US"/>
              <a:pPr>
                <a:defRPr/>
              </a:pPr>
              <a:t>4/19/2016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1F0F3-6BCD-4BB2-BE18-D6AC67278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4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201B5-6A5D-4E99-B517-65FAAC3C9480}" type="datetimeFigureOut">
              <a:rPr lang="en-US"/>
              <a:pPr>
                <a:defRPr/>
              </a:pPr>
              <a:t>4/19/2016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C2750-B9EF-4B22-BB55-EE28DCC4D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68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1957-DBC8-4102-AFD7-0B47C0F1F1BC}" type="datetimeFigureOut">
              <a:rPr lang="en-US"/>
              <a:pPr>
                <a:defRPr/>
              </a:pPr>
              <a:t>4/19/2016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AB86A-CD3C-432F-B901-2F1253480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46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C6C68-A2E6-445F-AAA4-1DAD9818775F}" type="datetimeFigureOut">
              <a:rPr lang="en-US"/>
              <a:pPr>
                <a:defRPr/>
              </a:pPr>
              <a:t>4/19/2016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94522-140E-40B6-93A3-053A3177E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98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C3874-D655-4E92-8CFD-CA287FB8D1C0}" type="datetimeFigureOut">
              <a:rPr lang="en-US"/>
              <a:pPr>
                <a:defRPr/>
              </a:pPr>
              <a:t>4/19/2016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720ED-D3A9-4021-8462-22A54B525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35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92CC90-F8B2-4E78-88F0-78BAA2BA0B94}" type="datetimeFigureOut">
              <a:rPr lang="en-US"/>
              <a:pPr>
                <a:defRPr/>
              </a:pPr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6EAFB1-0ADF-4DE0-AAC2-62DE71D78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11.1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Probability – Basic Concepts</a:t>
            </a:r>
          </a:p>
        </p:txBody>
      </p:sp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0" y="5842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Probability</a:t>
            </a:r>
          </a:p>
        </p:txBody>
      </p:sp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0" y="1108075"/>
            <a:ext cx="9144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The study of the occurrence of random events or phenomena.</a:t>
            </a:r>
          </a:p>
        </p:txBody>
      </p:sp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0" y="1595438"/>
            <a:ext cx="9144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It does not deal with guarantees, but with the likelihood of an occurrence of an event.</a:t>
            </a:r>
          </a:p>
        </p:txBody>
      </p: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-3175" y="2487613"/>
            <a:ext cx="9147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Experiment:</a:t>
            </a:r>
          </a:p>
        </p:txBody>
      </p:sp>
      <p:sp>
        <p:nvSpPr>
          <p:cNvPr id="13318" name="TextBox 8"/>
          <p:cNvSpPr txBox="1">
            <a:spLocks noChangeArrowheads="1"/>
          </p:cNvSpPr>
          <p:nvPr/>
        </p:nvSpPr>
        <p:spPr bwMode="auto">
          <a:xfrm>
            <a:off x="0" y="3009900"/>
            <a:ext cx="91440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Any observation or measurement of a random phenomenon.</a:t>
            </a:r>
          </a:p>
        </p:txBody>
      </p:sp>
      <p:sp>
        <p:nvSpPr>
          <p:cNvPr id="13319" name="TextBox 9"/>
          <p:cNvSpPr txBox="1">
            <a:spLocks noChangeArrowheads="1"/>
          </p:cNvSpPr>
          <p:nvPr/>
        </p:nvSpPr>
        <p:spPr bwMode="auto">
          <a:xfrm>
            <a:off x="-3175" y="3503613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Outcomes:</a:t>
            </a:r>
          </a:p>
        </p:txBody>
      </p:sp>
      <p:sp>
        <p:nvSpPr>
          <p:cNvPr id="13320" name="TextBox 10"/>
          <p:cNvSpPr txBox="1">
            <a:spLocks noChangeArrowheads="1"/>
          </p:cNvSpPr>
          <p:nvPr/>
        </p:nvSpPr>
        <p:spPr bwMode="auto">
          <a:xfrm>
            <a:off x="-15875" y="4025900"/>
            <a:ext cx="91471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The possible results of an experiment.</a:t>
            </a:r>
          </a:p>
        </p:txBody>
      </p:sp>
      <p:sp>
        <p:nvSpPr>
          <p:cNvPr id="13321" name="TextBox 11"/>
          <p:cNvSpPr txBox="1">
            <a:spLocks noChangeArrowheads="1"/>
          </p:cNvSpPr>
          <p:nvPr/>
        </p:nvSpPr>
        <p:spPr bwMode="auto">
          <a:xfrm>
            <a:off x="-15875" y="4518025"/>
            <a:ext cx="9147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Sample Space:</a:t>
            </a:r>
          </a:p>
        </p:txBody>
      </p:sp>
      <p:sp>
        <p:nvSpPr>
          <p:cNvPr id="13322" name="TextBox 12"/>
          <p:cNvSpPr txBox="1">
            <a:spLocks noChangeArrowheads="1"/>
          </p:cNvSpPr>
          <p:nvPr/>
        </p:nvSpPr>
        <p:spPr bwMode="auto">
          <a:xfrm>
            <a:off x="0" y="5041900"/>
            <a:ext cx="9144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The set of all possible outcomes of an experiment.</a:t>
            </a:r>
          </a:p>
        </p:txBody>
      </p:sp>
      <p:sp>
        <p:nvSpPr>
          <p:cNvPr id="13323" name="TextBox 13"/>
          <p:cNvSpPr txBox="1">
            <a:spLocks noChangeArrowheads="1"/>
          </p:cNvSpPr>
          <p:nvPr/>
        </p:nvSpPr>
        <p:spPr bwMode="auto">
          <a:xfrm>
            <a:off x="0" y="5534025"/>
            <a:ext cx="9147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Event:</a:t>
            </a:r>
          </a:p>
        </p:txBody>
      </p:sp>
      <p:sp>
        <p:nvSpPr>
          <p:cNvPr id="13324" name="TextBox 14"/>
          <p:cNvSpPr txBox="1">
            <a:spLocks noChangeArrowheads="1"/>
          </p:cNvSpPr>
          <p:nvPr/>
        </p:nvSpPr>
        <p:spPr bwMode="auto">
          <a:xfrm>
            <a:off x="11113" y="6057900"/>
            <a:ext cx="9144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A particular collection of possible outcomes from a sample space.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  <p:bldP spid="13316" grpId="0"/>
      <p:bldP spid="13317" grpId="0"/>
      <p:bldP spid="13318" grpId="0"/>
      <p:bldP spid="13319" grpId="0"/>
      <p:bldP spid="13320" grpId="0"/>
      <p:bldP spid="13321" grpId="0"/>
      <p:bldP spid="13322" grpId="0"/>
      <p:bldP spid="13323" grpId="0"/>
      <p:bldP spid="133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11.1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Probability – Basic Concepts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5842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Converting Probability to Odds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-6350" y="1554163"/>
            <a:ext cx="9144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The probability of rain today is 0.43.  What are the odds of rain today?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19050" y="1108075"/>
            <a:ext cx="914082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anchor="ctr">
            <a:spAutoFit/>
          </a:bodyPr>
          <a:lstStyle/>
          <a:p>
            <a:pPr eaLnBrk="0" hangingPunct="0"/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Example: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79850" y="3581400"/>
            <a:ext cx="17764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 – 43 =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05250" y="4167188"/>
            <a:ext cx="129063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43 : 57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23850" y="4191000"/>
            <a:ext cx="345916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anchor="ctr">
            <a:spAutoFit/>
          </a:bodyPr>
          <a:lstStyle/>
          <a:p>
            <a:pPr eaLnBrk="0" hangingPunct="0"/>
            <a:r>
              <a:rPr lang="en-US" sz="2600">
                <a:latin typeface="Times New Roman" pitchFamily="18" charset="0"/>
                <a:cs typeface="Times New Roman" pitchFamily="18" charset="0"/>
              </a:rPr>
              <a:t> The odds for rain today: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30863" y="3581400"/>
            <a:ext cx="82232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57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8638" y="3581400"/>
            <a:ext cx="327660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Unfavorable outcomes: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1163" y="2446338"/>
            <a:ext cx="2058987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P(rain) = 0.43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8638" y="2971800"/>
            <a:ext cx="7319962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Of the 100 total outcomes, 43 are favorable for rain.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61780" y="2364238"/>
            <a:ext cx="1029767" cy="656462"/>
          </a:xfrm>
          <a:prstGeom prst="rect">
            <a:avLst/>
          </a:prstGeom>
          <a:blipFill rotWithShape="1">
            <a:blip r:embed="rId2"/>
            <a:stretch>
              <a:fillRect l="-10059" b="-9259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551363" y="4748213"/>
            <a:ext cx="12906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57 : 43</a:t>
            </a:r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311150" y="4770438"/>
            <a:ext cx="4240213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anchor="ctr">
            <a:spAutoFit/>
          </a:bodyPr>
          <a:lstStyle/>
          <a:p>
            <a:pPr eaLnBrk="0" hangingPunct="0"/>
            <a:r>
              <a:rPr lang="en-US" sz="2600">
                <a:latin typeface="Times New Roman" pitchFamily="18" charset="0"/>
                <a:cs typeface="Times New Roman" pitchFamily="18" charset="0"/>
              </a:rPr>
              <a:t> The odds against rain today: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  <p:bldP spid="8" grpId="0"/>
      <p:bldP spid="11" grpId="0"/>
      <p:bldP spid="13" grpId="0"/>
      <p:bldP spid="15" grpId="0"/>
      <p:bldP spid="16" grpId="0"/>
      <p:bldP spid="17" grpId="0"/>
      <p:bldP spid="18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11.1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Probability – Basic Concepts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5842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Converting Odds to Probability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-6350" y="1554163"/>
            <a:ext cx="9144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The odds of completing a college English course are 16 to 9.  What is the probability that a student will complete the course?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19050" y="1108075"/>
            <a:ext cx="914082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anchor="ctr">
            <a:spAutoFit/>
          </a:bodyPr>
          <a:lstStyle/>
          <a:p>
            <a:pPr eaLnBrk="0" hangingPunct="0"/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Example: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195888" y="2657475"/>
            <a:ext cx="12922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: 9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6350" y="2681288"/>
            <a:ext cx="5011738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anchor="ctr">
            <a:spAutoFit/>
          </a:bodyPr>
          <a:lstStyle/>
          <a:p>
            <a:pPr eaLnBrk="0" hangingPunct="0"/>
            <a:r>
              <a:rPr lang="en-US" sz="2600">
                <a:latin typeface="Times New Roman" pitchFamily="18" charset="0"/>
                <a:cs typeface="Times New Roman" pitchFamily="18" charset="0"/>
              </a:rPr>
              <a:t> The odds for completing the course: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7663" y="4341813"/>
            <a:ext cx="3843337" cy="493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P(completing the course) = 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92424" y="4260482"/>
            <a:ext cx="608176" cy="656462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0" y="3149600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anchor="ctr">
            <a:spAutoFit/>
          </a:bodyPr>
          <a:lstStyle/>
          <a:p>
            <a:pPr eaLnBrk="0" hangingPunct="0"/>
            <a:r>
              <a:rPr lang="en-US" sz="2600">
                <a:latin typeface="Times New Roman" pitchFamily="18" charset="0"/>
                <a:cs typeface="Times New Roman" pitchFamily="18" charset="0"/>
              </a:rPr>
              <a:t> Favorable outcomes + unfavorable outcomes = total outcomes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1588" y="3597275"/>
            <a:ext cx="91440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anchor="ctr">
            <a:spAutoFit/>
          </a:bodyPr>
          <a:lstStyle/>
          <a:p>
            <a:pPr algn="ctr" eaLnBrk="0" hangingPunct="0"/>
            <a:r>
              <a:rPr lang="en-US" sz="2600">
                <a:latin typeface="Times New Roman" pitchFamily="18" charset="0"/>
                <a:cs typeface="Times New Roman" pitchFamily="18" charset="0"/>
              </a:rPr>
              <a:t> 16 + 9 = 25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67263" y="4341813"/>
            <a:ext cx="1257300" cy="493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= 0.64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  <p:bldP spid="11" grpId="0"/>
      <p:bldP spid="13" grpId="0"/>
      <p:bldP spid="17" grpId="0"/>
      <p:bldP spid="27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11.2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Probability – Events Involving “Not” and “Or”</a:t>
            </a:r>
          </a:p>
        </p:txBody>
      </p:sp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0" y="58420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Properties of Probability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-12700" y="1046163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 The probability of an event is between 0 and 1, inclusive.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-12700" y="150812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 The probability of an impossible event is 0.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970088"/>
            <a:ext cx="9144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 The probability of a certain event is 1.</a:t>
            </a:r>
          </a:p>
        </p:txBody>
      </p:sp>
      <p:sp>
        <p:nvSpPr>
          <p:cNvPr id="13318" name="TextBox 7"/>
          <p:cNvSpPr txBox="1">
            <a:spLocks noChangeArrowheads="1"/>
          </p:cNvSpPr>
          <p:nvPr/>
        </p:nvSpPr>
        <p:spPr bwMode="auto">
          <a:xfrm>
            <a:off x="0" y="2432050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Examples:</a:t>
            </a:r>
          </a:p>
        </p:txBody>
      </p:sp>
      <p:sp>
        <p:nvSpPr>
          <p:cNvPr id="13319" name="TextBox 8"/>
          <p:cNvSpPr txBox="1">
            <a:spLocks noChangeArrowheads="1"/>
          </p:cNvSpPr>
          <p:nvPr/>
        </p:nvSpPr>
        <p:spPr bwMode="auto">
          <a:xfrm>
            <a:off x="-12700" y="289242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Rolling a fair die, what is the probability of each event?</a:t>
            </a:r>
          </a:p>
        </p:txBody>
      </p:sp>
      <p:sp>
        <p:nvSpPr>
          <p:cNvPr id="13320" name="TextBox 9"/>
          <p:cNvSpPr txBox="1">
            <a:spLocks noChangeArrowheads="1"/>
          </p:cNvSpPr>
          <p:nvPr/>
        </p:nvSpPr>
        <p:spPr bwMode="auto">
          <a:xfrm>
            <a:off x="0" y="3354388"/>
            <a:ext cx="434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	a) The number 3 is rolled.</a:t>
            </a:r>
          </a:p>
        </p:txBody>
      </p:sp>
      <p:sp>
        <p:nvSpPr>
          <p:cNvPr id="13321" name="TextBox 10"/>
          <p:cNvSpPr txBox="1">
            <a:spLocks noChangeArrowheads="1"/>
          </p:cNvSpPr>
          <p:nvPr/>
        </p:nvSpPr>
        <p:spPr bwMode="auto">
          <a:xfrm>
            <a:off x="4794250" y="3354388"/>
            <a:ext cx="434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P(3) = 1/6 </a:t>
            </a:r>
          </a:p>
        </p:txBody>
      </p:sp>
      <p:sp>
        <p:nvSpPr>
          <p:cNvPr id="13322" name="TextBox 11"/>
          <p:cNvSpPr txBox="1">
            <a:spLocks noChangeArrowheads="1"/>
          </p:cNvSpPr>
          <p:nvPr/>
        </p:nvSpPr>
        <p:spPr bwMode="auto">
          <a:xfrm>
            <a:off x="0" y="3816350"/>
            <a:ext cx="4559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	b) A number not 3 is rolled.</a:t>
            </a:r>
          </a:p>
        </p:txBody>
      </p:sp>
      <p:sp>
        <p:nvSpPr>
          <p:cNvPr id="13323" name="TextBox 12"/>
          <p:cNvSpPr txBox="1">
            <a:spLocks noChangeArrowheads="1"/>
          </p:cNvSpPr>
          <p:nvPr/>
        </p:nvSpPr>
        <p:spPr bwMode="auto">
          <a:xfrm>
            <a:off x="0" y="4278313"/>
            <a:ext cx="434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	c) The number 9 is rolled.</a:t>
            </a:r>
          </a:p>
        </p:txBody>
      </p:sp>
      <p:sp>
        <p:nvSpPr>
          <p:cNvPr id="13324" name="TextBox 13"/>
          <p:cNvSpPr txBox="1">
            <a:spLocks noChangeArrowheads="1"/>
          </p:cNvSpPr>
          <p:nvPr/>
        </p:nvSpPr>
        <p:spPr bwMode="auto">
          <a:xfrm>
            <a:off x="0" y="4740275"/>
            <a:ext cx="4343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	d) A number &lt; 7 is rolled.</a:t>
            </a:r>
          </a:p>
        </p:txBody>
      </p:sp>
      <p:sp>
        <p:nvSpPr>
          <p:cNvPr id="13325" name="TextBox 14"/>
          <p:cNvSpPr txBox="1">
            <a:spLocks noChangeArrowheads="1"/>
          </p:cNvSpPr>
          <p:nvPr/>
        </p:nvSpPr>
        <p:spPr bwMode="auto">
          <a:xfrm>
            <a:off x="4800600" y="3816350"/>
            <a:ext cx="434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P(not 3) = 5/6 </a:t>
            </a:r>
          </a:p>
        </p:txBody>
      </p:sp>
      <p:sp>
        <p:nvSpPr>
          <p:cNvPr id="13326" name="TextBox 15"/>
          <p:cNvSpPr txBox="1">
            <a:spLocks noChangeArrowheads="1"/>
          </p:cNvSpPr>
          <p:nvPr/>
        </p:nvSpPr>
        <p:spPr bwMode="auto">
          <a:xfrm>
            <a:off x="4802188" y="4278313"/>
            <a:ext cx="434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P(9) = 0 </a:t>
            </a:r>
          </a:p>
        </p:txBody>
      </p:sp>
      <p:sp>
        <p:nvSpPr>
          <p:cNvPr id="13327" name="TextBox 16"/>
          <p:cNvSpPr txBox="1">
            <a:spLocks noChangeArrowheads="1"/>
          </p:cNvSpPr>
          <p:nvPr/>
        </p:nvSpPr>
        <p:spPr bwMode="auto">
          <a:xfrm>
            <a:off x="4802188" y="4740275"/>
            <a:ext cx="4343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P(&lt; 7) = 1 </a:t>
            </a:r>
          </a:p>
        </p:txBody>
      </p:sp>
    </p:spTree>
    <p:extLst>
      <p:ext uri="{BB962C8B-B14F-4D97-AF65-F5344CB8AC3E}">
        <p14:creationId xmlns:p14="http://schemas.microsoft.com/office/powerpoint/2010/main" val="206729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  <p:bldP spid="13316" grpId="0"/>
      <p:bldP spid="7" grpId="0"/>
      <p:bldP spid="13318" grpId="0"/>
      <p:bldP spid="13319" grpId="0"/>
      <p:bldP spid="13320" grpId="0"/>
      <p:bldP spid="13321" grpId="0"/>
      <p:bldP spid="13322" grpId="0"/>
      <p:bldP spid="13323" grpId="0"/>
      <p:bldP spid="13324" grpId="0"/>
      <p:bldP spid="13325" grpId="0"/>
      <p:bldP spid="13326" grpId="0"/>
      <p:bldP spid="133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11.2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Probability – Events Involving “Not” and “Or”</a:t>
            </a:r>
          </a:p>
        </p:txBody>
      </p:sp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0" y="1141413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Probability of a Complement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-12700" y="1603375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probability that an event E will </a:t>
            </a:r>
            <a:r>
              <a:rPr lang="en-US" sz="2400" i="1" u="sng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occur is equal to one minus the probability that it will occur.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1190951" y="2439335"/>
            <a:ext cx="3365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P(not E) = 1 – P(E)</a:t>
            </a:r>
          </a:p>
        </p:txBody>
      </p:sp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0" y="289560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Other forms of the equation:</a:t>
            </a:r>
          </a:p>
        </p:txBody>
      </p:sp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1588" y="4279900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What is the probability of not drawing an ace from a standard deck of 52 cards?</a:t>
            </a:r>
          </a:p>
        </p:txBody>
      </p:sp>
      <p:sp>
        <p:nvSpPr>
          <p:cNvPr id="14343" name="TextBox 10"/>
          <p:cNvSpPr txBox="1">
            <a:spLocks noChangeArrowheads="1"/>
          </p:cNvSpPr>
          <p:nvPr/>
        </p:nvSpPr>
        <p:spPr bwMode="auto">
          <a:xfrm>
            <a:off x="-12700" y="3357563"/>
            <a:ext cx="9158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P(E) +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P(E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1 </a:t>
            </a:r>
          </a:p>
        </p:txBody>
      </p:sp>
      <p:sp>
        <p:nvSpPr>
          <p:cNvPr id="14344" name="TextBox 14"/>
          <p:cNvSpPr txBox="1">
            <a:spLocks noChangeArrowheads="1"/>
          </p:cNvSpPr>
          <p:nvPr/>
        </p:nvSpPr>
        <p:spPr bwMode="auto">
          <a:xfrm>
            <a:off x="1588" y="3819525"/>
            <a:ext cx="91582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P(E) = 1 –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P(E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5" name="TextBox 15"/>
          <p:cNvSpPr txBox="1">
            <a:spLocks noChangeArrowheads="1"/>
          </p:cNvSpPr>
          <p:nvPr/>
        </p:nvSpPr>
        <p:spPr bwMode="auto">
          <a:xfrm>
            <a:off x="4648200" y="5111750"/>
            <a:ext cx="4483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P(not an ace) = 1 – P(ace)</a:t>
            </a:r>
          </a:p>
        </p:txBody>
      </p:sp>
      <p:sp>
        <p:nvSpPr>
          <p:cNvPr id="14346" name="TextBox 16"/>
          <p:cNvSpPr txBox="1">
            <a:spLocks noChangeArrowheads="1"/>
          </p:cNvSpPr>
          <p:nvPr/>
        </p:nvSpPr>
        <p:spPr bwMode="auto">
          <a:xfrm>
            <a:off x="4648200" y="6035675"/>
            <a:ext cx="4505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P(not an ace) = 48/52 = 12/13 </a:t>
            </a:r>
          </a:p>
        </p:txBody>
      </p:sp>
      <p:sp>
        <p:nvSpPr>
          <p:cNvPr id="14347" name="TextBox 17"/>
          <p:cNvSpPr txBox="1">
            <a:spLocks noChangeArrowheads="1"/>
          </p:cNvSpPr>
          <p:nvPr/>
        </p:nvSpPr>
        <p:spPr bwMode="auto">
          <a:xfrm>
            <a:off x="4648200" y="5573713"/>
            <a:ext cx="4483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P(not an ace) = 1 – (4/52)</a:t>
            </a:r>
          </a:p>
        </p:txBody>
      </p:sp>
      <p:sp>
        <p:nvSpPr>
          <p:cNvPr id="14348" name="TextBox 18"/>
          <p:cNvSpPr txBox="1">
            <a:spLocks noChangeArrowheads="1"/>
          </p:cNvSpPr>
          <p:nvPr/>
        </p:nvSpPr>
        <p:spPr bwMode="auto">
          <a:xfrm>
            <a:off x="-1588" y="584200"/>
            <a:ext cx="914400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Events Involving “Not”</a:t>
            </a: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4648200" y="2417970"/>
            <a:ext cx="3365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P(E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1 – P(E)</a:t>
            </a:r>
          </a:p>
        </p:txBody>
      </p:sp>
      <p:pic>
        <p:nvPicPr>
          <p:cNvPr id="15" name="Picture 14" descr="52 cards back smal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04569"/>
            <a:ext cx="2800350" cy="2000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25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0" grpId="0"/>
      <p:bldP spid="14341" grpId="0"/>
      <p:bldP spid="14342" grpId="0"/>
      <p:bldP spid="14343" grpId="0"/>
      <p:bldP spid="14344" grpId="0"/>
      <p:bldP spid="14345" grpId="0"/>
      <p:bldP spid="14346" grpId="0"/>
      <p:bldP spid="14347" grpId="0"/>
      <p:bldP spid="14348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11.2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Probability – Events Involving “Not” and “Or”</a:t>
            </a: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12700" y="1046163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probability that one event </a:t>
            </a:r>
            <a:r>
              <a:rPr lang="en-US" sz="2400" i="1" u="sng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another event will occur usually involves the </a:t>
            </a:r>
            <a:r>
              <a:rPr lang="en-US" sz="2400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union</a:t>
            </a:r>
            <a:r>
              <a:rPr lang="en-U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addition</a:t>
            </a:r>
            <a:r>
              <a:rPr lang="en-U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-12700" y="1878013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Mutually Exclusive Events</a:t>
            </a:r>
          </a:p>
        </p:txBody>
      </p:sp>
      <p:sp>
        <p:nvSpPr>
          <p:cNvPr id="15364" name="TextBox 7"/>
          <p:cNvSpPr txBox="1">
            <a:spLocks noChangeArrowheads="1"/>
          </p:cNvSpPr>
          <p:nvPr/>
        </p:nvSpPr>
        <p:spPr bwMode="auto">
          <a:xfrm>
            <a:off x="1588" y="381000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Addition Rule of Probability (for </a:t>
            </a:r>
            <a:r>
              <a:rPr lang="en-US" sz="24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5365" name="TextBox 8"/>
          <p:cNvSpPr txBox="1">
            <a:spLocks noChangeArrowheads="1"/>
          </p:cNvSpPr>
          <p:nvPr/>
        </p:nvSpPr>
        <p:spPr bwMode="auto">
          <a:xfrm>
            <a:off x="-3175" y="317023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Mutually exclusive events can not occur simultaneously</a:t>
            </a:r>
          </a:p>
        </p:txBody>
      </p:sp>
      <p:sp>
        <p:nvSpPr>
          <p:cNvPr id="15366" name="TextBox 10"/>
          <p:cNvSpPr txBox="1">
            <a:spLocks noChangeArrowheads="1"/>
          </p:cNvSpPr>
          <p:nvPr/>
        </p:nvSpPr>
        <p:spPr bwMode="auto">
          <a:xfrm>
            <a:off x="0" y="4271963"/>
            <a:ext cx="9158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	If A and B are any two events, then </a:t>
            </a: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-12700" y="531812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	If A and B are mutually exclusive, then</a:t>
            </a:r>
          </a:p>
        </p:txBody>
      </p:sp>
      <p:sp>
        <p:nvSpPr>
          <p:cNvPr id="15368" name="TextBox 18"/>
          <p:cNvSpPr txBox="1">
            <a:spLocks noChangeArrowheads="1"/>
          </p:cNvSpPr>
          <p:nvPr/>
        </p:nvSpPr>
        <p:spPr bwMode="auto">
          <a:xfrm>
            <a:off x="-1588" y="584200"/>
            <a:ext cx="914400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Events Involving “Or”</a:t>
            </a:r>
          </a:p>
        </p:txBody>
      </p:sp>
      <p:sp>
        <p:nvSpPr>
          <p:cNvPr id="15369" name="TextBox 13"/>
          <p:cNvSpPr txBox="1">
            <a:spLocks noChangeArrowheads="1"/>
          </p:cNvSpPr>
          <p:nvPr/>
        </p:nvSpPr>
        <p:spPr bwMode="auto">
          <a:xfrm>
            <a:off x="1588" y="233838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Two events, </a:t>
            </a:r>
            <a:r>
              <a:rPr lang="en-US" sz="2400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are mutually exclusive events if they have no outcomes in common.</a:t>
            </a:r>
          </a:p>
        </p:txBody>
      </p:sp>
      <p:sp>
        <p:nvSpPr>
          <p:cNvPr id="15370" name="TextBox 19"/>
          <p:cNvSpPr txBox="1">
            <a:spLocks noChangeArrowheads="1"/>
          </p:cNvSpPr>
          <p:nvPr/>
        </p:nvSpPr>
        <p:spPr bwMode="auto">
          <a:xfrm>
            <a:off x="-1588" y="4733925"/>
            <a:ext cx="91582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			P(A or B) = P(A) + P(B) – P(A and B) </a:t>
            </a:r>
          </a:p>
        </p:txBody>
      </p:sp>
      <p:sp>
        <p:nvSpPr>
          <p:cNvPr id="15371" name="TextBox 20"/>
          <p:cNvSpPr txBox="1">
            <a:spLocks noChangeArrowheads="1"/>
          </p:cNvSpPr>
          <p:nvPr/>
        </p:nvSpPr>
        <p:spPr bwMode="auto">
          <a:xfrm>
            <a:off x="-19050" y="5780088"/>
            <a:ext cx="9158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			P(A or B) = P(A) + P(B)  </a:t>
            </a:r>
          </a:p>
        </p:txBody>
      </p:sp>
    </p:spTree>
    <p:extLst>
      <p:ext uri="{BB962C8B-B14F-4D97-AF65-F5344CB8AC3E}">
        <p14:creationId xmlns:p14="http://schemas.microsoft.com/office/powerpoint/2010/main" val="251676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  <p:bldP spid="15364" grpId="0"/>
      <p:bldP spid="15365" grpId="0"/>
      <p:bldP spid="15366" grpId="0"/>
      <p:bldP spid="15367" grpId="0"/>
      <p:bldP spid="15368" grpId="0"/>
      <p:bldP spid="15369" grpId="0"/>
      <p:bldP spid="15370" grpId="0"/>
      <p:bldP spid="1537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11.2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Probability – Events Involving “Not” and “Or”</a:t>
            </a:r>
          </a:p>
        </p:txBody>
      </p:sp>
      <p:sp>
        <p:nvSpPr>
          <p:cNvPr id="16386" name="TextBox 5"/>
          <p:cNvSpPr txBox="1">
            <a:spLocks noChangeArrowheads="1"/>
          </p:cNvSpPr>
          <p:nvPr/>
        </p:nvSpPr>
        <p:spPr bwMode="auto">
          <a:xfrm>
            <a:off x="632434" y="4486275"/>
            <a:ext cx="3122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=</a:t>
            </a:r>
          </a:p>
        </p:txBody>
      </p:sp>
      <p:sp>
        <p:nvSpPr>
          <p:cNvPr id="16387" name="TextBox 8"/>
          <p:cNvSpPr txBox="1">
            <a:spLocks noChangeArrowheads="1"/>
          </p:cNvSpPr>
          <p:nvPr/>
        </p:nvSpPr>
        <p:spPr bwMode="auto">
          <a:xfrm>
            <a:off x="1588" y="1046163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1. What is the probability of drawing a king or a diamond from a standard deck of 52 cards?</a:t>
            </a:r>
          </a:p>
        </p:txBody>
      </p:sp>
      <p:sp>
        <p:nvSpPr>
          <p:cNvPr id="16388" name="TextBox 10"/>
          <p:cNvSpPr txBox="1">
            <a:spLocks noChangeArrowheads="1"/>
          </p:cNvSpPr>
          <p:nvPr/>
        </p:nvSpPr>
        <p:spPr bwMode="auto">
          <a:xfrm>
            <a:off x="5890234" y="4486275"/>
            <a:ext cx="842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1/52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6389" name="TextBox 14"/>
          <p:cNvSpPr txBox="1">
            <a:spLocks noChangeArrowheads="1"/>
          </p:cNvSpPr>
          <p:nvPr/>
        </p:nvSpPr>
        <p:spPr bwMode="auto">
          <a:xfrm>
            <a:off x="5007584" y="4938712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4/13</a:t>
            </a:r>
          </a:p>
        </p:txBody>
      </p:sp>
      <p:sp>
        <p:nvSpPr>
          <p:cNvPr id="16390" name="TextBox 15"/>
          <p:cNvSpPr txBox="1">
            <a:spLocks noChangeArrowheads="1"/>
          </p:cNvSpPr>
          <p:nvPr/>
        </p:nvSpPr>
        <p:spPr bwMode="auto">
          <a:xfrm>
            <a:off x="10134" y="4025900"/>
            <a:ext cx="3822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P(king or diamond) =</a:t>
            </a:r>
          </a:p>
        </p:txBody>
      </p:sp>
      <p:sp>
        <p:nvSpPr>
          <p:cNvPr id="16391" name="TextBox 18"/>
          <p:cNvSpPr txBox="1">
            <a:spLocks noChangeArrowheads="1"/>
          </p:cNvSpPr>
          <p:nvPr/>
        </p:nvSpPr>
        <p:spPr bwMode="auto">
          <a:xfrm>
            <a:off x="-1588" y="584200"/>
            <a:ext cx="914400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Examples:</a:t>
            </a:r>
          </a:p>
        </p:txBody>
      </p:sp>
      <p:sp>
        <p:nvSpPr>
          <p:cNvPr id="16392" name="Rectangle 2"/>
          <p:cNvSpPr>
            <a:spLocks noChangeArrowheads="1"/>
          </p:cNvSpPr>
          <p:nvPr/>
        </p:nvSpPr>
        <p:spPr bwMode="auto">
          <a:xfrm>
            <a:off x="3832834" y="4025900"/>
            <a:ext cx="3438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P(K) + P(D) – P(K and D)</a:t>
            </a:r>
          </a:p>
        </p:txBody>
      </p:sp>
      <p:sp>
        <p:nvSpPr>
          <p:cNvPr id="16393" name="Rectangle 19"/>
          <p:cNvSpPr>
            <a:spLocks noChangeArrowheads="1"/>
          </p:cNvSpPr>
          <p:nvPr/>
        </p:nvSpPr>
        <p:spPr bwMode="auto">
          <a:xfrm>
            <a:off x="3832834" y="4486275"/>
            <a:ext cx="981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4/52 +</a:t>
            </a:r>
          </a:p>
        </p:txBody>
      </p:sp>
      <p:sp>
        <p:nvSpPr>
          <p:cNvPr id="16394" name="Rectangle 6"/>
          <p:cNvSpPr>
            <a:spLocks noChangeArrowheads="1"/>
          </p:cNvSpPr>
          <p:nvPr/>
        </p:nvSpPr>
        <p:spPr bwMode="auto">
          <a:xfrm>
            <a:off x="4791684" y="4486275"/>
            <a:ext cx="1193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13/52 – 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6395" name="TextBox 20"/>
          <p:cNvSpPr txBox="1">
            <a:spLocks noChangeArrowheads="1"/>
          </p:cNvSpPr>
          <p:nvPr/>
        </p:nvSpPr>
        <p:spPr bwMode="auto">
          <a:xfrm>
            <a:off x="635609" y="4948237"/>
            <a:ext cx="3122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=</a:t>
            </a:r>
          </a:p>
        </p:txBody>
      </p:sp>
      <p:sp>
        <p:nvSpPr>
          <p:cNvPr id="16396" name="Rectangle 22"/>
          <p:cNvSpPr>
            <a:spLocks noChangeArrowheads="1"/>
          </p:cNvSpPr>
          <p:nvPr/>
        </p:nvSpPr>
        <p:spPr bwMode="auto">
          <a:xfrm>
            <a:off x="3836009" y="4948237"/>
            <a:ext cx="1289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16/52 =  </a:t>
            </a:r>
          </a:p>
        </p:txBody>
      </p:sp>
      <p:pic>
        <p:nvPicPr>
          <p:cNvPr id="24" name="Picture 23" descr="52 cards back smal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878013"/>
            <a:ext cx="2800350" cy="2000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384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/>
      <p:bldP spid="16388" grpId="0"/>
      <p:bldP spid="16389" grpId="0"/>
      <p:bldP spid="16390" grpId="0"/>
      <p:bldP spid="16391" grpId="0"/>
      <p:bldP spid="16392" grpId="0"/>
      <p:bldP spid="16393" grpId="0"/>
      <p:bldP spid="16394" grpId="0"/>
      <p:bldP spid="16395" grpId="0"/>
      <p:bldP spid="1639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11.2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Probability – Events Involving “Not” and “Or”</a:t>
            </a:r>
          </a:p>
        </p:txBody>
      </p:sp>
      <p:sp>
        <p:nvSpPr>
          <p:cNvPr id="16391" name="TextBox 18"/>
          <p:cNvSpPr txBox="1">
            <a:spLocks noChangeArrowheads="1"/>
          </p:cNvSpPr>
          <p:nvPr/>
        </p:nvSpPr>
        <p:spPr bwMode="auto">
          <a:xfrm>
            <a:off x="-1588" y="584200"/>
            <a:ext cx="914400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Examples:</a:t>
            </a:r>
          </a:p>
        </p:txBody>
      </p:sp>
      <p:sp>
        <p:nvSpPr>
          <p:cNvPr id="16397" name="TextBox 24"/>
          <p:cNvSpPr txBox="1">
            <a:spLocks noChangeArrowheads="1"/>
          </p:cNvSpPr>
          <p:nvPr/>
        </p:nvSpPr>
        <p:spPr bwMode="auto">
          <a:xfrm>
            <a:off x="1880393" y="4917281"/>
            <a:ext cx="2757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       =</a:t>
            </a:r>
          </a:p>
        </p:txBody>
      </p:sp>
      <p:sp>
        <p:nvSpPr>
          <p:cNvPr id="16398" name="TextBox 25"/>
          <p:cNvSpPr txBox="1">
            <a:spLocks noChangeArrowheads="1"/>
          </p:cNvSpPr>
          <p:nvPr/>
        </p:nvSpPr>
        <p:spPr bwMode="auto">
          <a:xfrm>
            <a:off x="-7938" y="1072350"/>
            <a:ext cx="9144001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2. What is the probability of a 2 or an odd number being rolled on a fair die?</a:t>
            </a:r>
          </a:p>
        </p:txBody>
      </p:sp>
      <p:sp>
        <p:nvSpPr>
          <p:cNvPr id="16399" name="TextBox 26"/>
          <p:cNvSpPr txBox="1">
            <a:spLocks noChangeArrowheads="1"/>
          </p:cNvSpPr>
          <p:nvPr/>
        </p:nvSpPr>
        <p:spPr bwMode="auto">
          <a:xfrm>
            <a:off x="1889919" y="4026693"/>
            <a:ext cx="5364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Mutually exclusive events</a:t>
            </a:r>
            <a:endParaRPr lang="en-US" sz="240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16400" name="TextBox 27"/>
          <p:cNvSpPr txBox="1">
            <a:spLocks noChangeArrowheads="1"/>
          </p:cNvSpPr>
          <p:nvPr/>
        </p:nvSpPr>
        <p:spPr bwMode="auto">
          <a:xfrm>
            <a:off x="5457031" y="5398293"/>
            <a:ext cx="7604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2/3</a:t>
            </a:r>
          </a:p>
        </p:txBody>
      </p:sp>
      <p:sp>
        <p:nvSpPr>
          <p:cNvPr id="16401" name="TextBox 28"/>
          <p:cNvSpPr txBox="1">
            <a:spLocks noChangeArrowheads="1"/>
          </p:cNvSpPr>
          <p:nvPr/>
        </p:nvSpPr>
        <p:spPr bwMode="auto">
          <a:xfrm>
            <a:off x="1880393" y="4471193"/>
            <a:ext cx="2757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P(2 or odd) =</a:t>
            </a:r>
          </a:p>
        </p:txBody>
      </p:sp>
      <p:sp>
        <p:nvSpPr>
          <p:cNvPr id="16402" name="Rectangle 29"/>
          <p:cNvSpPr>
            <a:spLocks noChangeArrowheads="1"/>
          </p:cNvSpPr>
          <p:nvPr/>
        </p:nvSpPr>
        <p:spPr bwMode="auto">
          <a:xfrm>
            <a:off x="4626769" y="4471193"/>
            <a:ext cx="1881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P(2) + P(odd)</a:t>
            </a:r>
          </a:p>
        </p:txBody>
      </p:sp>
      <p:sp>
        <p:nvSpPr>
          <p:cNvPr id="16403" name="Rectangle 30"/>
          <p:cNvSpPr>
            <a:spLocks noChangeArrowheads="1"/>
          </p:cNvSpPr>
          <p:nvPr/>
        </p:nvSpPr>
        <p:spPr bwMode="auto">
          <a:xfrm>
            <a:off x="4637881" y="4917281"/>
            <a:ext cx="828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1/6 +</a:t>
            </a:r>
          </a:p>
        </p:txBody>
      </p:sp>
      <p:sp>
        <p:nvSpPr>
          <p:cNvPr id="16404" name="Rectangle 31"/>
          <p:cNvSpPr>
            <a:spLocks noChangeArrowheads="1"/>
          </p:cNvSpPr>
          <p:nvPr/>
        </p:nvSpPr>
        <p:spPr bwMode="auto">
          <a:xfrm>
            <a:off x="5471319" y="4917281"/>
            <a:ext cx="731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3/6  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6405" name="TextBox 32"/>
          <p:cNvSpPr txBox="1">
            <a:spLocks noChangeArrowheads="1"/>
          </p:cNvSpPr>
          <p:nvPr/>
        </p:nvSpPr>
        <p:spPr bwMode="auto">
          <a:xfrm>
            <a:off x="1880393" y="5395118"/>
            <a:ext cx="2757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       =</a:t>
            </a:r>
          </a:p>
        </p:txBody>
      </p:sp>
      <p:sp>
        <p:nvSpPr>
          <p:cNvPr id="16406" name="Rectangle 33"/>
          <p:cNvSpPr>
            <a:spLocks noChangeArrowheads="1"/>
          </p:cNvSpPr>
          <p:nvPr/>
        </p:nvSpPr>
        <p:spPr bwMode="auto">
          <a:xfrm>
            <a:off x="4642644" y="5395118"/>
            <a:ext cx="981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4/6 =  </a:t>
            </a:r>
          </a:p>
        </p:txBody>
      </p:sp>
      <p:pic>
        <p:nvPicPr>
          <p:cNvPr id="1028" name="Picture 4" descr="http://edplace.com/userfiles/image/Di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62" y="1935371"/>
            <a:ext cx="1905000" cy="1976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04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6397" grpId="0"/>
      <p:bldP spid="16398" grpId="0"/>
      <p:bldP spid="16399" grpId="0"/>
      <p:bldP spid="16400" grpId="0"/>
      <p:bldP spid="16401" grpId="0"/>
      <p:bldP spid="16402" grpId="0"/>
      <p:bldP spid="16403" grpId="0"/>
      <p:bldP spid="16404" grpId="0"/>
      <p:bldP spid="16405" grpId="0"/>
      <p:bldP spid="164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11.1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Probability – Basic Concepts</a:t>
            </a:r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0" y="584200"/>
            <a:ext cx="162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-12700" y="1108075"/>
            <a:ext cx="9144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If a single fair coin is tossed, what is the probability that it will land heads up?</a:t>
            </a:r>
          </a:p>
        </p:txBody>
      </p:sp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11113" y="2000250"/>
            <a:ext cx="22748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Sample Space:</a:t>
            </a:r>
          </a:p>
        </p:txBody>
      </p:sp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-3175" y="2487613"/>
            <a:ext cx="25177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Event of Interest:</a:t>
            </a:r>
          </a:p>
        </p:txBody>
      </p:sp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0" y="3009900"/>
            <a:ext cx="26622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P(heads) = P(E) = </a:t>
            </a:r>
          </a:p>
        </p:txBody>
      </p:sp>
      <p:sp>
        <p:nvSpPr>
          <p:cNvPr id="14343" name="TextBox 9"/>
          <p:cNvSpPr txBox="1">
            <a:spLocks noChangeArrowheads="1"/>
          </p:cNvSpPr>
          <p:nvPr/>
        </p:nvSpPr>
        <p:spPr bwMode="auto">
          <a:xfrm>
            <a:off x="-3175" y="3521075"/>
            <a:ext cx="9144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probability obtained is theoretical as no coin was actually flipped</a:t>
            </a:r>
          </a:p>
        </p:txBody>
      </p:sp>
      <p:sp>
        <p:nvSpPr>
          <p:cNvPr id="14344" name="TextBox 11"/>
          <p:cNvSpPr txBox="1">
            <a:spLocks noChangeArrowheads="1"/>
          </p:cNvSpPr>
          <p:nvPr/>
        </p:nvSpPr>
        <p:spPr bwMode="auto">
          <a:xfrm>
            <a:off x="-15875" y="4518025"/>
            <a:ext cx="9147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Theoretical Probability:</a:t>
            </a:r>
          </a:p>
        </p:txBody>
      </p:sp>
      <p:sp>
        <p:nvSpPr>
          <p:cNvPr id="14345" name="TextBox 12"/>
          <p:cNvSpPr txBox="1">
            <a:spLocks noChangeArrowheads="1"/>
          </p:cNvSpPr>
          <p:nvPr/>
        </p:nvSpPr>
        <p:spPr bwMode="auto">
          <a:xfrm>
            <a:off x="19050" y="5330825"/>
            <a:ext cx="11493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P(E) = </a:t>
            </a:r>
          </a:p>
        </p:txBody>
      </p:sp>
      <p:sp>
        <p:nvSpPr>
          <p:cNvPr id="14346" name="TextBox 14"/>
          <p:cNvSpPr txBox="1">
            <a:spLocks noChangeArrowheads="1"/>
          </p:cNvSpPr>
          <p:nvPr/>
        </p:nvSpPr>
        <p:spPr bwMode="auto">
          <a:xfrm>
            <a:off x="1284288" y="5059363"/>
            <a:ext cx="44132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number of favorable outcomes</a:t>
            </a:r>
          </a:p>
        </p:txBody>
      </p:sp>
      <p:sp>
        <p:nvSpPr>
          <p:cNvPr id="14347" name="TextBox 15"/>
          <p:cNvSpPr txBox="1">
            <a:spLocks noChangeArrowheads="1"/>
          </p:cNvSpPr>
          <p:nvPr/>
        </p:nvSpPr>
        <p:spPr bwMode="auto">
          <a:xfrm>
            <a:off x="2438400" y="2000250"/>
            <a:ext cx="22748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S = {h, t}</a:t>
            </a:r>
          </a:p>
        </p:txBody>
      </p:sp>
      <p:sp>
        <p:nvSpPr>
          <p:cNvPr id="14348" name="TextBox 16"/>
          <p:cNvSpPr txBox="1">
            <a:spLocks noChangeArrowheads="1"/>
          </p:cNvSpPr>
          <p:nvPr/>
        </p:nvSpPr>
        <p:spPr bwMode="auto">
          <a:xfrm>
            <a:off x="2662238" y="2487613"/>
            <a:ext cx="25177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E = {h}</a:t>
            </a:r>
          </a:p>
        </p:txBody>
      </p:sp>
      <p:sp>
        <p:nvSpPr>
          <p:cNvPr id="14349" name="TextBox 17"/>
          <p:cNvSpPr txBox="1">
            <a:spLocks noChangeArrowheads="1"/>
          </p:cNvSpPr>
          <p:nvPr/>
        </p:nvSpPr>
        <p:spPr bwMode="auto">
          <a:xfrm>
            <a:off x="2662238" y="3009900"/>
            <a:ext cx="26638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 baseline="30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6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350" name="TextBox 18"/>
          <p:cNvSpPr txBox="1">
            <a:spLocks noChangeArrowheads="1"/>
          </p:cNvSpPr>
          <p:nvPr/>
        </p:nvSpPr>
        <p:spPr bwMode="auto">
          <a:xfrm>
            <a:off x="1528763" y="5578475"/>
            <a:ext cx="36512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total number of outcomes</a:t>
            </a:r>
          </a:p>
        </p:txBody>
      </p:sp>
      <p:cxnSp>
        <p:nvCxnSpPr>
          <p:cNvPr id="21" name="Straight Connector 20"/>
          <p:cNvCxnSpPr>
            <a:stCxn id="14345" idx="3"/>
          </p:cNvCxnSpPr>
          <p:nvPr/>
        </p:nvCxnSpPr>
        <p:spPr>
          <a:xfrm>
            <a:off x="1168400" y="5576888"/>
            <a:ext cx="4394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3" name="TextBox 22"/>
          <p:cNvSpPr txBox="1">
            <a:spLocks noChangeArrowheads="1"/>
          </p:cNvSpPr>
          <p:nvPr/>
        </p:nvSpPr>
        <p:spPr bwMode="auto">
          <a:xfrm>
            <a:off x="6461125" y="5072063"/>
            <a:ext cx="85407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n(E)</a:t>
            </a:r>
          </a:p>
        </p:txBody>
      </p:sp>
      <p:sp>
        <p:nvSpPr>
          <p:cNvPr id="14354" name="TextBox 23"/>
          <p:cNvSpPr txBox="1">
            <a:spLocks noChangeArrowheads="1"/>
          </p:cNvSpPr>
          <p:nvPr/>
        </p:nvSpPr>
        <p:spPr bwMode="auto">
          <a:xfrm>
            <a:off x="6492875" y="5592763"/>
            <a:ext cx="8382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n(S)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345238" y="5591175"/>
            <a:ext cx="96996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6" name="TextBox 26"/>
          <p:cNvSpPr txBox="1">
            <a:spLocks noChangeArrowheads="1"/>
          </p:cNvSpPr>
          <p:nvPr/>
        </p:nvSpPr>
        <p:spPr bwMode="auto">
          <a:xfrm>
            <a:off x="5710238" y="5319713"/>
            <a:ext cx="4937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=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0" grpId="0"/>
      <p:bldP spid="14341" grpId="0"/>
      <p:bldP spid="14342" grpId="0"/>
      <p:bldP spid="14343" grpId="0"/>
      <p:bldP spid="14344" grpId="0"/>
      <p:bldP spid="14345" grpId="0"/>
      <p:bldP spid="14346" grpId="0"/>
      <p:bldP spid="14347" grpId="0"/>
      <p:bldP spid="14348" grpId="0"/>
      <p:bldP spid="14349" grpId="0"/>
      <p:bldP spid="14350" grpId="0"/>
      <p:bldP spid="14353" grpId="0"/>
      <p:bldP spid="14354" grpId="0"/>
      <p:bldP spid="143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11.1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Probability – Basic Concepts</a:t>
            </a: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84200"/>
            <a:ext cx="162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</p:txBody>
      </p:sp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-6350" y="1108075"/>
            <a:ext cx="91440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A cup is flipped 100 times.  It lands on its side 84 times, on its bottom 6 times, and on its top 10 times.  What is the probability that it lands on it top?</a:t>
            </a:r>
          </a:p>
        </p:txBody>
      </p:sp>
      <p:sp>
        <p:nvSpPr>
          <p:cNvPr id="15364" name="TextBox 8"/>
          <p:cNvSpPr txBox="1">
            <a:spLocks noChangeArrowheads="1"/>
          </p:cNvSpPr>
          <p:nvPr/>
        </p:nvSpPr>
        <p:spPr bwMode="auto">
          <a:xfrm>
            <a:off x="-6350" y="2760663"/>
            <a:ext cx="1371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P(top) =  </a:t>
            </a:r>
          </a:p>
        </p:txBody>
      </p:sp>
      <p:sp>
        <p:nvSpPr>
          <p:cNvPr id="15365" name="TextBox 9"/>
          <p:cNvSpPr txBox="1">
            <a:spLocks noChangeArrowheads="1"/>
          </p:cNvSpPr>
          <p:nvPr/>
        </p:nvSpPr>
        <p:spPr bwMode="auto">
          <a:xfrm>
            <a:off x="-3175" y="3521075"/>
            <a:ext cx="9144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probability obtained is experimental or empirical as the cup was actually flipped.</a:t>
            </a:r>
          </a:p>
        </p:txBody>
      </p:sp>
      <p:sp>
        <p:nvSpPr>
          <p:cNvPr id="15366" name="TextBox 11"/>
          <p:cNvSpPr txBox="1">
            <a:spLocks noChangeArrowheads="1"/>
          </p:cNvSpPr>
          <p:nvPr/>
        </p:nvSpPr>
        <p:spPr bwMode="auto">
          <a:xfrm>
            <a:off x="-7938" y="4886325"/>
            <a:ext cx="9147176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Empirical or Experimental Probability:</a:t>
            </a:r>
          </a:p>
        </p:txBody>
      </p:sp>
      <p:sp>
        <p:nvSpPr>
          <p:cNvPr id="15367" name="TextBox 12"/>
          <p:cNvSpPr txBox="1">
            <a:spLocks noChangeArrowheads="1"/>
          </p:cNvSpPr>
          <p:nvPr/>
        </p:nvSpPr>
        <p:spPr bwMode="auto">
          <a:xfrm>
            <a:off x="712788" y="5691188"/>
            <a:ext cx="7937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P(E)</a:t>
            </a:r>
          </a:p>
        </p:txBody>
      </p:sp>
      <p:sp>
        <p:nvSpPr>
          <p:cNvPr id="15368" name="TextBox 14"/>
          <p:cNvSpPr txBox="1">
            <a:spLocks noChangeArrowheads="1"/>
          </p:cNvSpPr>
          <p:nvPr/>
        </p:nvSpPr>
        <p:spPr bwMode="auto">
          <a:xfrm>
            <a:off x="3141663" y="5410200"/>
            <a:ext cx="44132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number of times event E occurs</a:t>
            </a:r>
          </a:p>
        </p:txBody>
      </p:sp>
      <p:sp>
        <p:nvSpPr>
          <p:cNvPr id="15369" name="TextBox 18"/>
          <p:cNvSpPr txBox="1">
            <a:spLocks noChangeArrowheads="1"/>
          </p:cNvSpPr>
          <p:nvPr/>
        </p:nvSpPr>
        <p:spPr bwMode="auto">
          <a:xfrm>
            <a:off x="2054225" y="5932488"/>
            <a:ext cx="645318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number of times the experiment was performed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2054225" y="5938838"/>
            <a:ext cx="6418263" cy="12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1" name="TextBox 21"/>
          <p:cNvSpPr txBox="1">
            <a:spLocks noChangeArrowheads="1"/>
          </p:cNvSpPr>
          <p:nvPr/>
        </p:nvSpPr>
        <p:spPr bwMode="auto">
          <a:xfrm>
            <a:off x="1360488" y="2487613"/>
            <a:ext cx="441325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number of top outcomes</a:t>
            </a:r>
          </a:p>
        </p:txBody>
      </p:sp>
      <p:sp>
        <p:nvSpPr>
          <p:cNvPr id="15372" name="TextBox 25"/>
          <p:cNvSpPr txBox="1">
            <a:spLocks noChangeArrowheads="1"/>
          </p:cNvSpPr>
          <p:nvPr/>
        </p:nvSpPr>
        <p:spPr bwMode="auto">
          <a:xfrm>
            <a:off x="1544638" y="2992438"/>
            <a:ext cx="29575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total number of flips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1243013" y="3006725"/>
            <a:ext cx="36337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4" name="TextBox 28"/>
          <p:cNvSpPr txBox="1">
            <a:spLocks noChangeArrowheads="1"/>
          </p:cNvSpPr>
          <p:nvPr/>
        </p:nvSpPr>
        <p:spPr bwMode="auto">
          <a:xfrm>
            <a:off x="5930900" y="2486025"/>
            <a:ext cx="5222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5375" name="TextBox 29"/>
          <p:cNvSpPr txBox="1">
            <a:spLocks noChangeArrowheads="1"/>
          </p:cNvSpPr>
          <p:nvPr/>
        </p:nvSpPr>
        <p:spPr bwMode="auto">
          <a:xfrm>
            <a:off x="5854700" y="3006725"/>
            <a:ext cx="838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5707063" y="3005138"/>
            <a:ext cx="969962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7" name="TextBox 31"/>
          <p:cNvSpPr txBox="1">
            <a:spLocks noChangeArrowheads="1"/>
          </p:cNvSpPr>
          <p:nvPr/>
        </p:nvSpPr>
        <p:spPr bwMode="auto">
          <a:xfrm>
            <a:off x="5070475" y="2732088"/>
            <a:ext cx="4953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= </a:t>
            </a:r>
          </a:p>
        </p:txBody>
      </p:sp>
      <p:sp>
        <p:nvSpPr>
          <p:cNvPr id="15378" name="TextBox 32"/>
          <p:cNvSpPr txBox="1">
            <a:spLocks noChangeArrowheads="1"/>
          </p:cNvSpPr>
          <p:nvPr/>
        </p:nvSpPr>
        <p:spPr bwMode="auto">
          <a:xfrm>
            <a:off x="7554913" y="2486025"/>
            <a:ext cx="4270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6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5379" name="TextBox 33"/>
          <p:cNvSpPr txBox="1">
            <a:spLocks noChangeArrowheads="1"/>
          </p:cNvSpPr>
          <p:nvPr/>
        </p:nvSpPr>
        <p:spPr bwMode="auto">
          <a:xfrm>
            <a:off x="7477125" y="3008313"/>
            <a:ext cx="584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6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7497763" y="3006725"/>
            <a:ext cx="56356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1" name="TextBox 35"/>
          <p:cNvSpPr txBox="1">
            <a:spLocks noChangeArrowheads="1"/>
          </p:cNvSpPr>
          <p:nvPr/>
        </p:nvSpPr>
        <p:spPr bwMode="auto">
          <a:xfrm>
            <a:off x="6861175" y="2735263"/>
            <a:ext cx="4953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= </a:t>
            </a:r>
          </a:p>
        </p:txBody>
      </p:sp>
      <p:sp>
        <p:nvSpPr>
          <p:cNvPr id="15382" name="Rectangle 37"/>
          <p:cNvSpPr>
            <a:spLocks noChangeArrowheads="1"/>
          </p:cNvSpPr>
          <p:nvPr/>
        </p:nvSpPr>
        <p:spPr bwMode="auto">
          <a:xfrm>
            <a:off x="1506538" y="5770563"/>
            <a:ext cx="484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 ͌ </a:t>
            </a:r>
            <a:endParaRPr lang="en-US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  <p:bldP spid="15364" grpId="0"/>
      <p:bldP spid="15365" grpId="0"/>
      <p:bldP spid="15366" grpId="0"/>
      <p:bldP spid="15367" grpId="0"/>
      <p:bldP spid="15368" grpId="0"/>
      <p:bldP spid="15369" grpId="0"/>
      <p:bldP spid="15371" grpId="0"/>
      <p:bldP spid="15372" grpId="0"/>
      <p:bldP spid="15374" grpId="0"/>
      <p:bldP spid="15375" grpId="0"/>
      <p:bldP spid="15377" grpId="0"/>
      <p:bldP spid="15378" grpId="0"/>
      <p:bldP spid="15379" grpId="0"/>
      <p:bldP spid="15381" grpId="0"/>
      <p:bldP spid="153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11.1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Probability – Basic Concepts</a:t>
            </a:r>
          </a:p>
        </p:txBody>
      </p:sp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0" y="584200"/>
            <a:ext cx="162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-6350" y="1108075"/>
            <a:ext cx="91440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There are 2,598,960 possible five-card hand in poker.  If there are 36 possible ways for a straight flush to occur, what is the probability of being dealt a straight flush?</a:t>
            </a:r>
          </a:p>
        </p:txBody>
      </p:sp>
      <p:sp>
        <p:nvSpPr>
          <p:cNvPr id="16388" name="TextBox 8"/>
          <p:cNvSpPr txBox="1">
            <a:spLocks noChangeArrowheads="1"/>
          </p:cNvSpPr>
          <p:nvPr/>
        </p:nvSpPr>
        <p:spPr bwMode="auto">
          <a:xfrm>
            <a:off x="-6350" y="2760663"/>
            <a:ext cx="28257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P(straight flush) =  </a:t>
            </a:r>
          </a:p>
        </p:txBody>
      </p:sp>
      <p:sp>
        <p:nvSpPr>
          <p:cNvPr id="16389" name="TextBox 9"/>
          <p:cNvSpPr txBox="1">
            <a:spLocks noChangeArrowheads="1"/>
          </p:cNvSpPr>
          <p:nvPr/>
        </p:nvSpPr>
        <p:spPr bwMode="auto">
          <a:xfrm>
            <a:off x="0" y="5105400"/>
            <a:ext cx="9144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6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This probability is theoretical as no cards were dealt.</a:t>
            </a:r>
          </a:p>
        </p:txBody>
      </p:sp>
      <p:sp>
        <p:nvSpPr>
          <p:cNvPr id="16390" name="TextBox 21"/>
          <p:cNvSpPr txBox="1">
            <a:spLocks noChangeArrowheads="1"/>
          </p:cNvSpPr>
          <p:nvPr/>
        </p:nvSpPr>
        <p:spPr bwMode="auto">
          <a:xfrm>
            <a:off x="2819400" y="2514600"/>
            <a:ext cx="50228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number of possible straight flushes</a:t>
            </a:r>
          </a:p>
        </p:txBody>
      </p:sp>
      <p:sp>
        <p:nvSpPr>
          <p:cNvPr id="16391" name="TextBox 25"/>
          <p:cNvSpPr txBox="1">
            <a:spLocks noChangeArrowheads="1"/>
          </p:cNvSpPr>
          <p:nvPr/>
        </p:nvSpPr>
        <p:spPr bwMode="auto">
          <a:xfrm>
            <a:off x="3005138" y="3019425"/>
            <a:ext cx="43862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total number of five-card hands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2703513" y="3032125"/>
            <a:ext cx="48799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3" name="TextBox 28"/>
          <p:cNvSpPr txBox="1">
            <a:spLocks noChangeArrowheads="1"/>
          </p:cNvSpPr>
          <p:nvPr/>
        </p:nvSpPr>
        <p:spPr bwMode="auto">
          <a:xfrm>
            <a:off x="3573463" y="3863975"/>
            <a:ext cx="5222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16394" name="TextBox 29"/>
          <p:cNvSpPr txBox="1">
            <a:spLocks noChangeArrowheads="1"/>
          </p:cNvSpPr>
          <p:nvPr/>
        </p:nvSpPr>
        <p:spPr bwMode="auto">
          <a:xfrm>
            <a:off x="3005138" y="4352925"/>
            <a:ext cx="1658937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2,598,960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855913" y="4351338"/>
            <a:ext cx="18081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6" name="TextBox 31"/>
          <p:cNvSpPr txBox="1">
            <a:spLocks noChangeArrowheads="1"/>
          </p:cNvSpPr>
          <p:nvPr/>
        </p:nvSpPr>
        <p:spPr bwMode="auto">
          <a:xfrm>
            <a:off x="2220913" y="4079875"/>
            <a:ext cx="4953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= </a:t>
            </a:r>
          </a:p>
        </p:txBody>
      </p:sp>
      <p:sp>
        <p:nvSpPr>
          <p:cNvPr id="16397" name="TextBox 32"/>
          <p:cNvSpPr txBox="1">
            <a:spLocks noChangeArrowheads="1"/>
          </p:cNvSpPr>
          <p:nvPr/>
        </p:nvSpPr>
        <p:spPr bwMode="auto">
          <a:xfrm>
            <a:off x="5562600" y="4105275"/>
            <a:ext cx="2133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600">
                <a:latin typeface="Times New Roman" pitchFamily="18" charset="0"/>
                <a:cs typeface="Times New Roman" pitchFamily="18" charset="0"/>
              </a:rPr>
              <a:t>0.0000139</a:t>
            </a:r>
          </a:p>
        </p:txBody>
      </p:sp>
      <p:sp>
        <p:nvSpPr>
          <p:cNvPr id="16398" name="TextBox 35"/>
          <p:cNvSpPr txBox="1">
            <a:spLocks noChangeArrowheads="1"/>
          </p:cNvSpPr>
          <p:nvPr/>
        </p:nvSpPr>
        <p:spPr bwMode="auto">
          <a:xfrm>
            <a:off x="4951413" y="4079875"/>
            <a:ext cx="4937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=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/>
      <p:bldP spid="16388" grpId="0"/>
      <p:bldP spid="16389" grpId="0"/>
      <p:bldP spid="16390" grpId="0"/>
      <p:bldP spid="16391" grpId="0"/>
      <p:bldP spid="16393" grpId="0"/>
      <p:bldP spid="16394" grpId="0"/>
      <p:bldP spid="16396" grpId="0"/>
      <p:bldP spid="16397" grpId="0"/>
      <p:bldP spid="163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11.1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Probability – Basic Concepts</a:t>
            </a:r>
          </a:p>
        </p:txBody>
      </p:sp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0" y="584200"/>
            <a:ext cx="162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</p:txBody>
      </p:sp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-6350" y="1108075"/>
            <a:ext cx="91440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A school has 820 male students and 835 female students.  If a student is selected at random, what is the probability that the student would be a female?</a:t>
            </a:r>
          </a:p>
        </p:txBody>
      </p:sp>
      <p:sp>
        <p:nvSpPr>
          <p:cNvPr id="17412" name="TextBox 8"/>
          <p:cNvSpPr txBox="1">
            <a:spLocks noChangeArrowheads="1"/>
          </p:cNvSpPr>
          <p:nvPr/>
        </p:nvSpPr>
        <p:spPr bwMode="auto">
          <a:xfrm>
            <a:off x="-6350" y="2760663"/>
            <a:ext cx="1930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P(female) =  </a:t>
            </a:r>
          </a:p>
        </p:txBody>
      </p:sp>
      <p:sp>
        <p:nvSpPr>
          <p:cNvPr id="17413" name="TextBox 9"/>
          <p:cNvSpPr txBox="1">
            <a:spLocks noChangeArrowheads="1"/>
          </p:cNvSpPr>
          <p:nvPr/>
        </p:nvSpPr>
        <p:spPr bwMode="auto">
          <a:xfrm>
            <a:off x="-6350" y="5740400"/>
            <a:ext cx="9144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6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This probability is theoretical as no experiment was performed.</a:t>
            </a:r>
          </a:p>
        </p:txBody>
      </p:sp>
      <p:sp>
        <p:nvSpPr>
          <p:cNvPr id="17414" name="TextBox 21"/>
          <p:cNvSpPr txBox="1">
            <a:spLocks noChangeArrowheads="1"/>
          </p:cNvSpPr>
          <p:nvPr/>
        </p:nvSpPr>
        <p:spPr bwMode="auto">
          <a:xfrm>
            <a:off x="1924050" y="2554288"/>
            <a:ext cx="50244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number of possible female students</a:t>
            </a:r>
          </a:p>
        </p:txBody>
      </p:sp>
      <p:sp>
        <p:nvSpPr>
          <p:cNvPr id="17415" name="TextBox 25"/>
          <p:cNvSpPr txBox="1">
            <a:spLocks noChangeArrowheads="1"/>
          </p:cNvSpPr>
          <p:nvPr/>
        </p:nvSpPr>
        <p:spPr bwMode="auto">
          <a:xfrm>
            <a:off x="2243138" y="3032125"/>
            <a:ext cx="43862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600">
                <a:latin typeface="Times New Roman" pitchFamily="18" charset="0"/>
                <a:cs typeface="Times New Roman" pitchFamily="18" charset="0"/>
              </a:rPr>
              <a:t>total number of students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1941513" y="3046413"/>
            <a:ext cx="48799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7" name="TextBox 28"/>
          <p:cNvSpPr txBox="1">
            <a:spLocks noChangeArrowheads="1"/>
          </p:cNvSpPr>
          <p:nvPr/>
        </p:nvSpPr>
        <p:spPr bwMode="auto">
          <a:xfrm>
            <a:off x="2362200" y="3776663"/>
            <a:ext cx="8286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600">
                <a:latin typeface="Times New Roman" pitchFamily="18" charset="0"/>
                <a:cs typeface="Times New Roman" pitchFamily="18" charset="0"/>
              </a:rPr>
              <a:t>835</a:t>
            </a:r>
          </a:p>
        </p:txBody>
      </p:sp>
      <p:sp>
        <p:nvSpPr>
          <p:cNvPr id="17418" name="TextBox 29"/>
          <p:cNvSpPr txBox="1">
            <a:spLocks noChangeArrowheads="1"/>
          </p:cNvSpPr>
          <p:nvPr/>
        </p:nvSpPr>
        <p:spPr bwMode="auto">
          <a:xfrm>
            <a:off x="2100263" y="4267200"/>
            <a:ext cx="16605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820 + 835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952625" y="4265613"/>
            <a:ext cx="18081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0" name="TextBox 31"/>
          <p:cNvSpPr txBox="1">
            <a:spLocks noChangeArrowheads="1"/>
          </p:cNvSpPr>
          <p:nvPr/>
        </p:nvSpPr>
        <p:spPr bwMode="auto">
          <a:xfrm>
            <a:off x="1316038" y="3992563"/>
            <a:ext cx="4953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= </a:t>
            </a:r>
          </a:p>
        </p:txBody>
      </p:sp>
      <p:sp>
        <p:nvSpPr>
          <p:cNvPr id="17421" name="TextBox 32"/>
          <p:cNvSpPr txBox="1">
            <a:spLocks noChangeArrowheads="1"/>
          </p:cNvSpPr>
          <p:nvPr/>
        </p:nvSpPr>
        <p:spPr bwMode="auto">
          <a:xfrm>
            <a:off x="1789113" y="5022850"/>
            <a:ext cx="12588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600">
                <a:latin typeface="Times New Roman" pitchFamily="18" charset="0"/>
                <a:cs typeface="Times New Roman" pitchFamily="18" charset="0"/>
              </a:rPr>
              <a:t>0.505</a:t>
            </a:r>
          </a:p>
        </p:txBody>
      </p:sp>
      <p:sp>
        <p:nvSpPr>
          <p:cNvPr id="17422" name="TextBox 35"/>
          <p:cNvSpPr txBox="1">
            <a:spLocks noChangeArrowheads="1"/>
          </p:cNvSpPr>
          <p:nvPr/>
        </p:nvSpPr>
        <p:spPr bwMode="auto">
          <a:xfrm>
            <a:off x="4046538" y="3992563"/>
            <a:ext cx="4953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= </a:t>
            </a:r>
          </a:p>
        </p:txBody>
      </p:sp>
      <p:sp>
        <p:nvSpPr>
          <p:cNvPr id="17423" name="TextBox 15"/>
          <p:cNvSpPr txBox="1">
            <a:spLocks noChangeArrowheads="1"/>
          </p:cNvSpPr>
          <p:nvPr/>
        </p:nvSpPr>
        <p:spPr bwMode="auto">
          <a:xfrm>
            <a:off x="5062538" y="3749675"/>
            <a:ext cx="8286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600">
                <a:latin typeface="Times New Roman" pitchFamily="18" charset="0"/>
                <a:cs typeface="Times New Roman" pitchFamily="18" charset="0"/>
              </a:rPr>
              <a:t>835</a:t>
            </a:r>
          </a:p>
        </p:txBody>
      </p:sp>
      <p:sp>
        <p:nvSpPr>
          <p:cNvPr id="17424" name="TextBox 16"/>
          <p:cNvSpPr txBox="1">
            <a:spLocks noChangeArrowheads="1"/>
          </p:cNvSpPr>
          <p:nvPr/>
        </p:nvSpPr>
        <p:spPr bwMode="auto">
          <a:xfrm>
            <a:off x="4646613" y="4233863"/>
            <a:ext cx="16605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600">
                <a:latin typeface="Times New Roman" pitchFamily="18" charset="0"/>
                <a:cs typeface="Times New Roman" pitchFamily="18" charset="0"/>
              </a:rPr>
              <a:t>1655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652963" y="4237038"/>
            <a:ext cx="18081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6" name="TextBox 18"/>
          <p:cNvSpPr txBox="1">
            <a:spLocks noChangeArrowheads="1"/>
          </p:cNvSpPr>
          <p:nvPr/>
        </p:nvSpPr>
        <p:spPr bwMode="auto">
          <a:xfrm>
            <a:off x="6746875" y="3965575"/>
            <a:ext cx="4937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= </a:t>
            </a:r>
          </a:p>
        </p:txBody>
      </p:sp>
      <p:sp>
        <p:nvSpPr>
          <p:cNvPr id="17427" name="TextBox 19"/>
          <p:cNvSpPr txBox="1">
            <a:spLocks noChangeArrowheads="1"/>
          </p:cNvSpPr>
          <p:nvPr/>
        </p:nvSpPr>
        <p:spPr bwMode="auto">
          <a:xfrm>
            <a:off x="7334250" y="3749675"/>
            <a:ext cx="8286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600">
                <a:latin typeface="Times New Roman" pitchFamily="18" charset="0"/>
                <a:cs typeface="Times New Roman" pitchFamily="18" charset="0"/>
              </a:rPr>
              <a:t>167</a:t>
            </a:r>
          </a:p>
        </p:txBody>
      </p:sp>
      <p:sp>
        <p:nvSpPr>
          <p:cNvPr id="17428" name="TextBox 20"/>
          <p:cNvSpPr txBox="1">
            <a:spLocks noChangeArrowheads="1"/>
          </p:cNvSpPr>
          <p:nvPr/>
        </p:nvSpPr>
        <p:spPr bwMode="auto">
          <a:xfrm>
            <a:off x="7292975" y="4225925"/>
            <a:ext cx="990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600">
                <a:latin typeface="Times New Roman" pitchFamily="18" charset="0"/>
                <a:cs typeface="Times New Roman" pitchFamily="18" charset="0"/>
              </a:rPr>
              <a:t>331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7391400" y="4229100"/>
            <a:ext cx="7556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0" name="TextBox 33"/>
          <p:cNvSpPr txBox="1">
            <a:spLocks noChangeArrowheads="1"/>
          </p:cNvSpPr>
          <p:nvPr/>
        </p:nvSpPr>
        <p:spPr bwMode="auto">
          <a:xfrm>
            <a:off x="-6350" y="5029200"/>
            <a:ext cx="1930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P(female) =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  <p:bldP spid="17412" grpId="0"/>
      <p:bldP spid="17413" grpId="0"/>
      <p:bldP spid="17414" grpId="0"/>
      <p:bldP spid="17415" grpId="0"/>
      <p:bldP spid="17417" grpId="0"/>
      <p:bldP spid="17418" grpId="0"/>
      <p:bldP spid="17420" grpId="0"/>
      <p:bldP spid="17421" grpId="0"/>
      <p:bldP spid="17422" grpId="0"/>
      <p:bldP spid="17423" grpId="0"/>
      <p:bldP spid="17424" grpId="0"/>
      <p:bldP spid="17426" grpId="0"/>
      <p:bldP spid="17427" grpId="0"/>
      <p:bldP spid="17428" grpId="0"/>
      <p:bldP spid="174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11.1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Probability – Basic Concepts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5842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Law of Large Numbers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3175" y="1108075"/>
            <a:ext cx="914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As an experiment is repeated many times over, the experimental probability of the events will tend closer and closer to the theoretical probability of the events.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28956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Flipping a coin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1113" y="3419475"/>
            <a:ext cx="9144001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Spinner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-11113" y="3941763"/>
            <a:ext cx="914400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Rolling a die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11.1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Probability – Basic Concepts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5842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Odds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3175" y="1108075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A comparison of the number of favorable outcomes to the number of unfavorable outcomes.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88" y="2062163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Odds are used mainly in horse racing, dog racing, lotteries and other gambling games/events.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5875" y="3079750"/>
            <a:ext cx="91440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Odds in Favor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  number of favorable outcomes (A) to the  number of unfavorable outcomes (B). 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-19050" y="4462463"/>
            <a:ext cx="91471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3970338"/>
            <a:ext cx="1290638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 to B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3970338"/>
            <a:ext cx="1290638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 : B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-9525" y="4954588"/>
            <a:ext cx="914082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anchor="ctr">
            <a:spAutoFit/>
          </a:bodyPr>
          <a:lstStyle/>
          <a:p>
            <a:pPr eaLnBrk="0" hangingPunct="0"/>
            <a:r>
              <a:rPr lang="en-US" sz="2600">
                <a:latin typeface="Times New Roman" pitchFamily="18" charset="0"/>
                <a:cs typeface="Times New Roman" pitchFamily="18" charset="0"/>
              </a:rPr>
              <a:t>What are the odds in favor of rolling a 2 on a fair six-sided die?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819400" y="5400675"/>
            <a:ext cx="990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: 5</a:t>
            </a: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-9525" y="5908675"/>
            <a:ext cx="914082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anchor="ctr">
            <a:spAutoFit/>
          </a:bodyPr>
          <a:lstStyle/>
          <a:p>
            <a:pPr eaLnBrk="0" hangingPunct="0"/>
            <a:r>
              <a:rPr lang="en-US" sz="2600">
                <a:latin typeface="Times New Roman" pitchFamily="18" charset="0"/>
                <a:cs typeface="Times New Roman" pitchFamily="18" charset="0"/>
              </a:rPr>
              <a:t>What is the probability of rolling a 2 on a fair six-sided die?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819400" y="6354763"/>
            <a:ext cx="9906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600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11.1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Probability – Basic Concepts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5842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Odds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-14288" y="1108075"/>
            <a:ext cx="9144001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Odds against: 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number of unfavorable outcomes (B) to the  number of favorable outcomes (A).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19050" y="2554288"/>
            <a:ext cx="914082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anchor="ctr">
            <a:spAutoFit/>
          </a:bodyPr>
          <a:lstStyle/>
          <a:p>
            <a:pPr eaLnBrk="0" hangingPunct="0"/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Example: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-25400" y="3000375"/>
            <a:ext cx="91471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What are the odds against rolling a 2 on a fair six-sided die?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79725" y="2062163"/>
            <a:ext cx="1290638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 to A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7125" y="2062163"/>
            <a:ext cx="1290638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 : A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906713" y="3492500"/>
            <a:ext cx="12906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: 1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6350" y="3984625"/>
            <a:ext cx="914082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anchor="ctr">
            <a:spAutoFit/>
          </a:bodyPr>
          <a:lstStyle/>
          <a:p>
            <a:pPr eaLnBrk="0" hangingPunct="0"/>
            <a:r>
              <a:rPr lang="en-US" sz="2600">
                <a:latin typeface="Times New Roman" pitchFamily="18" charset="0"/>
                <a:cs typeface="Times New Roman" pitchFamily="18" charset="0"/>
              </a:rPr>
              <a:t> What is the probability against rolling a 2 on a fair six-sided die?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22575" y="4430713"/>
            <a:ext cx="9906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600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11.1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Probability – Basic Concepts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5842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Odds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-6350" y="1554163"/>
            <a:ext cx="91440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Two hundred tickets were sold for a drawing to win a new television.  If you purchased 10 tickets, what are the odds in favor of you winning the television?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19050" y="1108075"/>
            <a:ext cx="914082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anchor="ctr">
            <a:spAutoFit/>
          </a:bodyPr>
          <a:lstStyle/>
          <a:p>
            <a:pPr eaLnBrk="0" hangingPunct="0"/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Example: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-25400" y="3581400"/>
            <a:ext cx="1778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 – 10 =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69913" y="4073525"/>
            <a:ext cx="12906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: 190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588" y="4565650"/>
            <a:ext cx="91408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anchor="ctr">
            <a:spAutoFit/>
          </a:bodyPr>
          <a:lstStyle/>
          <a:p>
            <a:pPr eaLnBrk="0" hangingPunct="0"/>
            <a:r>
              <a:rPr lang="en-US" sz="2600">
                <a:latin typeface="Times New Roman" pitchFamily="18" charset="0"/>
                <a:cs typeface="Times New Roman" pitchFamily="18" charset="0"/>
              </a:rPr>
              <a:t> What is the probability of winning the television?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470150" y="5013325"/>
            <a:ext cx="990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600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14488" y="3581400"/>
            <a:ext cx="823912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190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8400" y="3581400"/>
            <a:ext cx="3798888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Unfavorable outcomes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11113" y="2971800"/>
            <a:ext cx="823913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8638" y="2971800"/>
            <a:ext cx="3798887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Favorable outcomes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001838" y="4073525"/>
            <a:ext cx="4254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535238" y="4073525"/>
            <a:ext cx="12922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: 19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056063" y="5013325"/>
            <a:ext cx="7778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600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460750" y="5013325"/>
            <a:ext cx="4270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833938" y="5013325"/>
            <a:ext cx="4254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434013" y="5013325"/>
            <a:ext cx="7762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  <p:bldP spid="8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1246</Words>
  <Application>Microsoft Office PowerPoint</Application>
  <PresentationFormat>On-screen Show (4:3)</PresentationFormat>
  <Paragraphs>211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Julie Black</cp:lastModifiedBy>
  <cp:revision>27</cp:revision>
  <dcterms:created xsi:type="dcterms:W3CDTF">2011-02-19T02:32:42Z</dcterms:created>
  <dcterms:modified xsi:type="dcterms:W3CDTF">2016-04-19T22:01:49Z</dcterms:modified>
</cp:coreProperties>
</file>